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5"/>
  </p:sldMasterIdLst>
  <p:notesMasterIdLst>
    <p:notesMasterId r:id="rId24"/>
  </p:notesMasterIdLst>
  <p:handoutMasterIdLst>
    <p:handoutMasterId r:id="rId25"/>
  </p:handoutMasterIdLst>
  <p:sldIdLst>
    <p:sldId id="430" r:id="rId6"/>
    <p:sldId id="431" r:id="rId7"/>
    <p:sldId id="496" r:id="rId8"/>
    <p:sldId id="497" r:id="rId9"/>
    <p:sldId id="495" r:id="rId10"/>
    <p:sldId id="499" r:id="rId11"/>
    <p:sldId id="494" r:id="rId12"/>
    <p:sldId id="500" r:id="rId13"/>
    <p:sldId id="501" r:id="rId14"/>
    <p:sldId id="504" r:id="rId15"/>
    <p:sldId id="506" r:id="rId16"/>
    <p:sldId id="505" r:id="rId17"/>
    <p:sldId id="502" r:id="rId18"/>
    <p:sldId id="503" r:id="rId19"/>
    <p:sldId id="507" r:id="rId20"/>
    <p:sldId id="508" r:id="rId21"/>
    <p:sldId id="489" r:id="rId22"/>
    <p:sldId id="509" r:id="rId23"/>
  </p:sldIdLst>
  <p:sldSz cx="9144000" cy="5143500" type="screen16x9"/>
  <p:notesSz cx="68580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1620" userDrawn="1">
          <p15:clr>
            <a:srgbClr val="A4A3A4"/>
          </p15:clr>
        </p15:guide>
        <p15:guide id="2" pos="2880" userDrawn="1">
          <p15:clr>
            <a:srgbClr val="A4A3A4"/>
          </p15:clr>
        </p15:guide>
      </p15:sldGuideLst>
    </p:ext>
    <p:ext uri="{2D200454-40CA-4A62-9FC3-DE9A4176ACB9}">
      <p15:notes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8F8F"/>
    <a:srgbClr val="FF5353"/>
    <a:srgbClr val="FF9900"/>
    <a:srgbClr val="663300"/>
    <a:srgbClr val="000000"/>
    <a:srgbClr val="FF0000"/>
    <a:srgbClr val="FF5050"/>
    <a:srgbClr val="FF7C80"/>
    <a:srgbClr val="0066CC"/>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33333" autoAdjust="0"/>
    <p:restoredTop sz="95000" autoAdjust="0"/>
  </p:normalViewPr>
  <p:slideViewPr>
    <p:cSldViewPr>
      <p:cViewPr>
        <p:scale>
          <a:sx n="93" d="100"/>
          <a:sy n="93" d="100"/>
        </p:scale>
        <p:origin x="-82" y="-1049"/>
      </p:cViewPr>
      <p:guideLst>
        <p:guide orient="horz" pos="1620"/>
        <p:guide pos="2880"/>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412"/>
    </p:cViewPr>
  </p:sorterViewPr>
  <p:notesViewPr>
    <p:cSldViewPr>
      <p:cViewPr varScale="1">
        <p:scale>
          <a:sx n="85" d="100"/>
          <a:sy n="85" d="100"/>
        </p:scale>
        <p:origin x="1926" y="9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notesMaster" Target="notesMasters/notesMaster1.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4820"/>
          </a:xfrm>
          <a:prstGeom prst="rect">
            <a:avLst/>
          </a:prstGeom>
        </p:spPr>
        <p:txBody>
          <a:bodyPr vert="horz" lIns="91770" tIns="45885" rIns="91770" bIns="45885"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64820"/>
          </a:xfrm>
          <a:prstGeom prst="rect">
            <a:avLst/>
          </a:prstGeom>
        </p:spPr>
        <p:txBody>
          <a:bodyPr vert="horz" lIns="91770" tIns="45885" rIns="91770" bIns="45885" rtlCol="0"/>
          <a:lstStyle>
            <a:lvl1pPr algn="r">
              <a:defRPr sz="1200"/>
            </a:lvl1pPr>
          </a:lstStyle>
          <a:p>
            <a:fld id="{6E9370EA-7ADF-49BE-8130-D4BA7ECFC636}" type="datetimeFigureOut">
              <a:rPr lang="en-US" smtClean="0"/>
              <a:t>2/2/2018</a:t>
            </a:fld>
            <a:endParaRPr lang="en-US" dirty="0"/>
          </a:p>
        </p:txBody>
      </p:sp>
      <p:sp>
        <p:nvSpPr>
          <p:cNvPr id="4" name="Footer Placeholder 3"/>
          <p:cNvSpPr>
            <a:spLocks noGrp="1"/>
          </p:cNvSpPr>
          <p:nvPr>
            <p:ph type="ftr" sz="quarter" idx="2"/>
          </p:nvPr>
        </p:nvSpPr>
        <p:spPr>
          <a:xfrm>
            <a:off x="0" y="8829968"/>
            <a:ext cx="2971800" cy="464820"/>
          </a:xfrm>
          <a:prstGeom prst="rect">
            <a:avLst/>
          </a:prstGeom>
        </p:spPr>
        <p:txBody>
          <a:bodyPr vert="horz" lIns="91770" tIns="45885" rIns="91770" bIns="45885"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829968"/>
            <a:ext cx="2971800" cy="464820"/>
          </a:xfrm>
          <a:prstGeom prst="rect">
            <a:avLst/>
          </a:prstGeom>
        </p:spPr>
        <p:txBody>
          <a:bodyPr vert="horz" lIns="91770" tIns="45885" rIns="91770" bIns="45885" rtlCol="0" anchor="b"/>
          <a:lstStyle>
            <a:lvl1pPr algn="r">
              <a:defRPr sz="1200"/>
            </a:lvl1pPr>
          </a:lstStyle>
          <a:p>
            <a:fld id="{50974D62-0B7C-4B13-8786-4F8699D6FD4E}" type="slidenum">
              <a:rPr lang="en-US" smtClean="0"/>
              <a:t>‹#›</a:t>
            </a:fld>
            <a:endParaRPr lang="en-US" dirty="0"/>
          </a:p>
        </p:txBody>
      </p:sp>
    </p:spTree>
    <p:extLst>
      <p:ext uri="{BB962C8B-B14F-4D97-AF65-F5344CB8AC3E}">
        <p14:creationId xmlns:p14="http://schemas.microsoft.com/office/powerpoint/2010/main" val="1500318794"/>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28.36041" units="1/cm"/>
          <inkml:channelProperty channel="Y" name="resolution" value="28.34646" units="1/cm"/>
          <inkml:channelProperty channel="T" name="resolution" value="1" units="1/dev"/>
        </inkml:channelProperties>
      </inkml:inkSource>
      <inkml:timestamp xml:id="ts0" timeString="2017-09-05T11:48:43.178"/>
    </inkml:context>
    <inkml:brush xml:id="br0">
      <inkml:brushProperty name="width" value="0.4" units="cm"/>
      <inkml:brushProperty name="height" value="0.8" units="cm"/>
      <inkml:brushProperty name="color" value="#FFFF00"/>
      <inkml:brushProperty name="tip" value="rectangle"/>
      <inkml:brushProperty name="rasterOp" value="maskPen"/>
      <inkml:brushProperty name="fitToCurve" value="1"/>
    </inkml:brush>
  </inkml:definitions>
  <inkml:trace contextRef="#ctx0" brushRef="#br0">0 289 0,'65'0'171,"-1"0"-171,0 0 16,1 0 15,-65-32 16,64 32-32,0 0 1,0 0 15,-31 0-31,63 0 16,97 0-16,-97 0 15,-31 0-15,63 0 16,-31 0 0,-33 0-1,0 0-15,1 0 16,-33 0-1,32 0-15,33 0 16,96 0-16,-1 0 16,98 0-16,-162 0 15,65 0-15,-161 0 16,97 0-1,-65 0 1,1 0 0,-33 0-16,96 0 15,1-32 1,0 0-16,-1 32 15,-63-64-15,192 64 16,-193 0 15,-32 0 16,97 0 78,-129-65-110,-32 33-15,64 0 16,32 96 0,-32-32-16,129-32 15,321 0 1,-417 0-16,63 0 15,-31 0 48,128 0-48,-97 0-15,65 0 16,32 0-16,-96 0 16,32 0-16,-33 0 140,-63 0-109,-1 0-15,65 0-16,-129 0 15,160 0 32,-128 0-47,65 65 16,-1-65-16,-63 0 15,127 64-15,65-64 16,33 0-16,-226 32 16,0 0-16,32-32 15,0 0-15,-31 0 16,63 0-1,-32 0 1,-31 0 15,127 0-15,-128 0 15,65 65-31,-65-65 47,32 32-47,-31 0 15,31-32 1,-32 0-16,0 32 16,0 0-1,33 33 1,95-65-1,-63 0 1,-65 32 0,32-32 93,1 0-94,-33 32 1,0-32-16,0 0 16,129 0 15,-97 0-16,0 0 17,1 0-1,-1 0 94,0 0-94,65 0 0,-65 0 125,-32 0-125</inkml:trace>
</inkml:ink>
</file>

<file path=ppt/ink/ink2.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28.36041" units="1/cm"/>
          <inkml:channelProperty channel="Y" name="resolution" value="28.34646" units="1/cm"/>
          <inkml:channelProperty channel="T" name="resolution" value="1" units="1/dev"/>
        </inkml:channelProperties>
      </inkml:inkSource>
      <inkml:timestamp xml:id="ts0" timeString="2017-09-05T11:49:52.522"/>
    </inkml:context>
    <inkml:brush xml:id="br0">
      <inkml:brushProperty name="width" value="0.4" units="cm"/>
      <inkml:brushProperty name="height" value="0.8" units="cm"/>
      <inkml:brushProperty name="color" value="#FFFF00"/>
      <inkml:brushProperty name="tip" value="rectangle"/>
      <inkml:brushProperty name="rasterOp" value="maskPen"/>
      <inkml:brushProperty name="fitToCurve" value="1"/>
    </inkml:brush>
  </inkml:definitions>
  <inkml:trace contextRef="#ctx0" brushRef="#br0">0 238 0,'64'0'62,"65"0"-15,-65 0-31,0 0 15,97 0 0,-97 0 0,0 0-15,1 0-16,-33 0 62,97 0 94,-1 0-140,-64 0 0,1 0-1,31 0 63,-31 0-47,-1 0 1,-32 0 46,0 0-63,-32 0 48,32 32-63,97-32 15,-97 32-15,32-32 109,-64 0-93,0 0 0,-64 0 15,225-32 47,-129 0-47,161 32 16,-129 0-32,-32 0 1,0 0 31,-64-64-47,64 64 15,226 0-15,-194 64 16,0-64-16,1 32 16,31 32-16,-96-31 15,32-33 94,-32 0-93,32-33-16,129 33 16,-129 0-16,33 0 15,31 0-15,-32 0 16,1 0-16,95 0 109,-31 0-93,-65 0-16,33 0 15,-65 33 1,257-33 62,33 0-78,192 0 15,-224 32-15,-194 0 16,161-32-16,-225 0 31,33 0 0,192 64-15,64-32-16,-192-32 16,64 97-16,-32-97 15,-161 0 578,96 0-593,-32 0 16,1 0-16,-33 0 47,0-32-32,0-1 126,-32-31-79,32 32-15,65 32 15,31 0-62,-95 0 16,31 0-1,0 0 1,97 0 0,-129 0 155,161 0-108,96 0-63,-192 0 15,-1 0 1,-31 0-16,-1 0 15,0 0 1,1 0-16,-1 0 16,32 0-1,33 0-15,-129 0 16,96 0-16,-31 0 15,63 0 1,-96 0-16,1 0 31,-1 0-15,0 0-16,32 0 31,0 0 16,1 0 15,-1 0-62,97-64 16,-97 64-1,0 0 17,1 0-32,-1 0 15,0 0-15,1 0 16,-1 0-16,0 0 15,-64 0 1,32 0 0,33 0-16,96 0 62,-129-32-46,0-1-1,0 33 344,32 0-359,97-64 16,128-32-16,-128 96 15,-97 0-15,33-65 16,-65 65-16,32 0 31,-31-32 63,-1 0 296,-32 32 78,96 0-453,-64 0-15,33 0 16,-1 0-16,0 0 15,0 0 1,1 0-16,-1 0 16,0 0 77,-31 0-62,31 0 79,0 0-110,0 0 15,1 0 32,63 0-31,-63 0-16,-1 0 15,-32 0 1,0 0-16,33 0 78,63 0 31,-63 0-109,-1 0 16,0 0-16,0 0 78,-31 0-78,-1 32 15,0-32-15,32 0 47,0 0-47,1 0 16,-1 97-16,97-33 15,-97-64-15,0 64 16,-31-64 31,224 0 46,-64 0-77,96 0-16,-128 97 15,-97-33 1,0-64-16,65 0 16,-65 0-1,1 0 1,-33 32-16,0 0 686</inkml:trace>
</inkml:ink>
</file>

<file path=ppt/ink/ink3.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28.36041" units="1/cm"/>
          <inkml:channelProperty channel="Y" name="resolution" value="28.34646" units="1/cm"/>
          <inkml:channelProperty channel="T" name="resolution" value="1" units="1/dev"/>
        </inkml:channelProperties>
      </inkml:inkSource>
      <inkml:timestamp xml:id="ts0" timeString="2017-09-05T11:49:56.178"/>
    </inkml:context>
    <inkml:brush xml:id="br0">
      <inkml:brushProperty name="width" value="0.4" units="cm"/>
      <inkml:brushProperty name="height" value="0.8" units="cm"/>
      <inkml:brushProperty name="color" value="#FFFF00"/>
      <inkml:brushProperty name="tip" value="rectangle"/>
      <inkml:brushProperty name="rasterOp" value="maskPen"/>
      <inkml:brushProperty name="fitToCurve" value="1"/>
    </inkml:brush>
  </inkml:definitions>
  <inkml:trace contextRef="#ctx0" brushRef="#br0">0 1 0,'129'0'62,"-65"0"-15,0 0-16,0 0-15,97 0-16,-96 0 16,31 0-1,-32 0 1,1 0-1,63 0 1,-64 0 0,33 97-16,-97-97 15,32 0 1,32 0-1,1 0 1,-1 0 0,0 0-16,33 0 15,160 0-15,-32 0 16,-128 0-16,63 32 15,-160 0 110,65-32 0,-1 0-109,0 0-1,0 0 1,-31 0-16,-1 0 15,32 0-15,-32 0 32,-32 0-32,65 0 15,-33 0 48,0 0-48,32 0 250</inkml:trace>
</inkml:ink>
</file>

<file path=ppt/ink/ink4.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28.36041" units="1/cm"/>
          <inkml:channelProperty channel="Y" name="resolution" value="28.34646" units="1/cm"/>
          <inkml:channelProperty channel="T" name="resolution" value="1" units="1/dev"/>
        </inkml:channelProperties>
      </inkml:inkSource>
      <inkml:timestamp xml:id="ts0" timeString="2017-09-05T11:50:06.434"/>
    </inkml:context>
    <inkml:brush xml:id="br0">
      <inkml:brushProperty name="width" value="0.4" units="cm"/>
      <inkml:brushProperty name="height" value="0.8" units="cm"/>
      <inkml:brushProperty name="color" value="#FFFF00"/>
      <inkml:brushProperty name="tip" value="rectangle"/>
      <inkml:brushProperty name="rasterOp" value="maskPen"/>
      <inkml:brushProperty name="fitToCurve" value="1"/>
    </inkml:brush>
  </inkml:definitions>
  <inkml:trace contextRef="#ctx0" brushRef="#br0">0 277 0,'32'0'94,"-32"0"-63,32-32 141,33 32-157,-1 0 1,0 0 499,1 0-484,-1 0 47,-32 0-63,0 0 1,0-32 0,1 32 15,63-32 62,-96-1 17,64 33 139,-31 0-233,-1 0-16,0-32 15,0 0 1,32 32 0,-64 0 93,65 0-62,-1 0-16,0 0 0,97 0 0,-65 0-31,97 0 16,-32 0-16,-32 0 15,-65 0 1,0 0 0,97 0-1,0 0 1,-65 0-1,-31 0 32,-1 0-31,0 0-16,65 0 15,-65 0 1,-32 0-16,0 32 109,33-32-93,-1 65 46,0-65-31,1 0 63,-1 0-78,0 0-1,1 64 16,-1-64-15,0 0-16,-32 0 16,0 0-16,1 0 15,-1 0-15,-32 0 31,64 32-15,-32 0 0,32-32-1,1 0-15,-1 0 16,0 0 46,1 0-46,-33 32-16,32-32 47,0 0-32,33 0 1,-33 0-1,1 0-15,-1 0 32</inkml:trace>
</inkml:ink>
</file>

<file path=ppt/ink/ink5.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28.36041" units="1/cm"/>
          <inkml:channelProperty channel="Y" name="resolution" value="28.34646" units="1/cm"/>
          <inkml:channelProperty channel="T" name="resolution" value="1" units="1/dev"/>
        </inkml:channelProperties>
      </inkml:inkSource>
      <inkml:timestamp xml:id="ts0" timeString="2017-09-05T11:50:12.994"/>
    </inkml:context>
    <inkml:brush xml:id="br0">
      <inkml:brushProperty name="width" value="0.4" units="cm"/>
      <inkml:brushProperty name="height" value="0.8" units="cm"/>
      <inkml:brushProperty name="color" value="#FFFF00"/>
      <inkml:brushProperty name="tip" value="rectangle"/>
      <inkml:brushProperty name="rasterOp" value="maskPen"/>
      <inkml:brushProperty name="fitToCurve" value="1"/>
    </inkml:brush>
  </inkml:definitions>
  <inkml:trace contextRef="#ctx0" brushRef="#br0">0 409 0,'32'-32'93,"33"32"-46,-1 0-31,0 0-1,1 0 16,-1 0 32,0 0-63,1 0 31,-1 0-31,0 0 16,-32 0-1,33 0-15,-1 0 31,-32 0-31,0 0 16,32 0-16,1 0 31,-33-32-31,0 32 16,32 0-16,65 0 31,-65 0-15,1 0-16,-1 0 15,32 0 63,65 0-78,-64 0 16,31 0-16,1 0 15,-65-96 1,0 96 62,1 0-47,-1 0-31,0 0 16,33 0-16,31 0 15,1 0-15,-65 0 16,1 0 78,-33 0-63,32 0-31,0 0 78,97 0-78,32 0 15,64 0-15,-160 0 16,96 0-16,-65 0 16,-63 0-16,-1 0 15,0 0 48,0 0-48,1 0-15,-1 64 16,0-64 233,1 0-108,-1 0-79,-64 0-46,96 0-16,-31 0 624,-1 0-609,0 0 48,-32 0-48,65 0 1,-33 0 0,1 0-16,-1 0 15,0 0-15,0 0 16,1 0-16,-33 0 62,0-32-62,97 32 78,-65 0 16,0 0-79,-32-32 1,-32 32 78,33 0-79,-1-32 16,32 32 32,0-65-48,1 65 17,-1 0-17,97 0 1,-97 0-16,0 0 15,1 0-15,-1 0 16,-64-32 0,64 0-1,-32 32-15,97 0 16,-97 0-16,65 0 15,-33 0-15,32 0 16,1-64 0,-97 64-1,64 0 32,97 0-31,-97 0-16,65 0 15,-97 0-15,0 0 16,65 0 46,160 0-62,32 64 16,33-64-16,-65 0 15,32 96-15,-128-96 16,32 65-16,32-65 16,-129 96-16,1-96 15,64 0-15,-65 0 16,226 64-16,-129-64 15,-65 97-15,-64-97 16,1 0 0,-1 0 46,0 0 16,1 0-78,-1 0 16,0 0 77,1 0-77,-33 0-16,32 0 15,0 0 17,1 0-1,-1 0-16,0 0 1,1 0 46,-1 0-62,0 0 16,0 0-16,1 0 31,-33 32 0,32-32 1,1 0-32,-1 0 31,0 0 47,0 0-63,-31 0-15,-33 0 16,64 0-16,0 0 31,0 0-15,1 0-1,-1 0-15,0 0 16,1 0-16,-1 0 16,32 0-16,33 0 15,-65 0-15,1 0 16,-1 0-1,0 0 1,1 0-16,-33 0 16,0 0-16,0 0 15,0 0 63,32 0-78,1 0 16,-33 0-16,0-32 15,32 32-15,-64-32 32</inkml:trace>
</inkml:ink>
</file>

<file path=ppt/ink/ink6.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28.36041" units="1/cm"/>
          <inkml:channelProperty channel="Y" name="resolution" value="28.34646" units="1/cm"/>
          <inkml:channelProperty channel="T" name="resolution" value="1" units="1/dev"/>
        </inkml:channelProperties>
      </inkml:inkSource>
      <inkml:timestamp xml:id="ts0" timeString="2017-09-05T11:50:26.802"/>
    </inkml:context>
    <inkml:brush xml:id="br0">
      <inkml:brushProperty name="width" value="0.4" units="cm"/>
      <inkml:brushProperty name="height" value="0.8" units="cm"/>
      <inkml:brushProperty name="color" value="#FFFF00"/>
      <inkml:brushProperty name="tip" value="rectangle"/>
      <inkml:brushProperty name="rasterOp" value="maskPen"/>
      <inkml:brushProperty name="fitToCurve" value="1"/>
    </inkml:brush>
  </inkml:definitions>
  <inkml:trace contextRef="#ctx0" brushRef="#br0">0 0 0,'64'0'141,"0"0"-63,1 0 47,-1 0-110,97 0-15,-97 0 16,0 0-16,33 0 15,96 0-15,-33 0 16,33 0-16,0 0 16,64 0-16,97 0 15,-32 0-15,-1 0 16,97 96-16,-321-96 15,63 0-15,-127 32 16,-1 0 31,32-32-32,65 0-15,-65 0 16,97 0-16,-65 0 16,1 0-16,-33 0 62,97 0-46,-97 0-16,0 0 15,1 0-15,-1 0 47,0 0-31,0 0-16,65 0 15,-65 0-15,1 0 16,-33 0 15,32 0-15,0 0-1,129 0 1,-96 0-16,-65 0 15,64 0-15,-63 0 16,-1-32 0,0 0 93,0 32-31,0 0-47,129 0-15,-65 0-16,33 0 15,-65 0-15,-32 0 16,33 0-16,-1 0 93,0 0-77,1 0 0,-1 0-16,0 0 15,1 0-15,-1 0 16,-32 0-16,0 0 15,65 64 110,-65-32-109,32-32-16,0 0 78,1 0-63,-1 0-15,0 0 47,1 0-31,31 0 62,97 0-63,-129 0-15,97 0 16,-97 0-16,65 0 16,-65 0-16,1 0 31,-1 0-16,97 0 1,-33 0 0,1 0-16,-33 0 15,1 0 1,-1 0-16,-32 0 15,-31 0-15,-1 0 16,32 0 0,0 0-1,33 0 1,96 0-16,-65 0 15,-31 0-15,-1 0 16,1 0-16,-33 0 16,0 0-1,1 0-15,-1 0 16,0 0-16,65 0 15,-129 0-15,128 0 16,-63 0-16,96 0 16,-97 0-16,97 0 15,-97 0-15,-32 0 16,32 0-1,-31 0 1,-1 0 0,32 0 15,0 0-16,97 0 1,-97 0 15,1 0 63,-1 0-79,-32 0 17,32 0 61,1 0-77,-1 0-16,97 0 15,-97 0 1,-32 0-16,0 33 78,33-33-62,-1 0-16,32 0 15,-31 0-15,-33 0 16,0 0-16,0 32 31,0 0-15,0-32-16,1 0 15,31 0-15,0 0 16,65 0 15,-65 0 0,0 0 32,1 0-17,96 0-46,-65 0 16,0 0-16,65 0 16,0 0-16,-97 0 15,1 0-15,-1 0 16,0 0-16,-32 0 15,33 0-15,63 0 16,-31 0-16,-33 0 16,0 0-16,-32 0 15,1 0-15,-1 0 16,-32 0-16,64 0 78,0 0-63,1 0-15,-1 0 47,0 0-47,1 0 16,127 0-16,-63 0 15,0 0-15,31 0 16,-127 0-16,63 0 16,-32 0-1,-31 0 16,31 0-31,0 0 16,0 0-16,1 0 16,63 0-16,-128 0 15,161 0-15,-129 0 63,97 0-32,-65 0-16,33 0 63,-65 0-78,32 0 16,0 0-16,-31 32 16,-1-32 30,32 0-46,0 0 16,97 64 0,128-64-1,-224 0-15,-1 0 16,0 0 15</inkml:trace>
</inkml:ink>
</file>

<file path=ppt/ink/ink7.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28.36041" units="1/cm"/>
          <inkml:channelProperty channel="Y" name="resolution" value="28.34646" units="1/cm"/>
          <inkml:channelProperty channel="T" name="resolution" value="1" units="1/dev"/>
        </inkml:channelProperties>
      </inkml:inkSource>
      <inkml:timestamp xml:id="ts0" timeString="2017-09-05T11:50:52.890"/>
    </inkml:context>
    <inkml:brush xml:id="br0">
      <inkml:brushProperty name="width" value="0.4" units="cm"/>
      <inkml:brushProperty name="height" value="0.8" units="cm"/>
      <inkml:brushProperty name="color" value="#FFFF00"/>
      <inkml:brushProperty name="tip" value="rectangle"/>
      <inkml:brushProperty name="rasterOp" value="maskPen"/>
      <inkml:brushProperty name="fitToCurve" value="1"/>
    </inkml:brush>
  </inkml:definitions>
  <inkml:trace contextRef="#ctx0" brushRef="#br0">0 0 0,'64'0'156,"0"0"-125,0 0-15,1 0-16,96 0 16,128 0-16,-128 0 15,32 64-15,225 33 16,-97-97-16,97 0 15,-96 0-15,63 0 16,-31 0 0,32 32-16,-322 0 15,65-32 17,-129 0-32,64 0 31,97 0-31,0 0 15,-97 0 1,-32 0-16,32 0 16,65 0 30,64 0-46,-129 0 16,65 0-16,-65 0 16,0 0-16,65 0 15,-33 0-15,33 0 16,0 0-16,64 0 15,0 0-15,-65 0 16,1 0-16,-33 0 16,-64 0-16,33 0 15,-1 0 1,-32 0-1,0 0-15,0 0 16,129-32-16,0 32 16,-32 0-16,-65 0 15,97 0-15,-97 0 16,-32 0-16,0 0 15,97 0 1,-65 0-16,161 0 16,-64 0-16,-97 0 15,1 0-15,-1 0 16,0 0-16,0 0 15,1 0-15,-1 0 16,0 0-16,1 0 16,31 0 15,-32 0-16,97 0 1,32 0 0,64 0-16,1 0 15,31 0-15,-160 0 16,63 0-1,-63 0-15,-65 0 16,1 0 0,-33 0-1,-32 0-15,64 0 16,97 0-16,-97 0 15,0 0 1,65 0-16,-97 0 16,65 0-16,-33 0 15,-32 0-15,0 0 16,33 0-1,-1 0 1,64 0-16,65 0 16,-64 0-16,-65 0 15,65 0-15,0 0 16,-65 0-16,0 0 15,33 0-15,-1 0 16,1 0-16,63 0 16,1 0-16,-32 0 15,31 0-15,-31 0 16,-65 0-1,1 0-15,-1 0 16,0 0-16,1 0 16,-1 0-16,32 0 15,-31 0-15,63 0 16,-64 0-16,65 0 15,-65 0 1,1 0-16,-1 0 16,-32 0-16,65 0 15,-1 0-15,33 0 16,-1 0-16,-31 0 15,96 0-15,-33 0 16,33 0-16,-96 0 16,-33 0-16,0 0 15,97 0 1,-97 0-1,1 0-15,-1 0 16,-32 0-16,65 0 16,-33 0-16,0 0 15,65 0-15,-65 0 31,129 0 32,-64 0-48,-33 0 1,-32 0-16,1 0 16,63 0 46,1 0-62,0 0 16,-1 0-16,1 0 15,-65 0-15,129 0 16,32 0-1,-32 0 1,64 0-16,-96 0 16,128 0-16,-64 0 15,-96 0-15,-65 0 16,97 0 46,-32 0-46,128 0-16,-32 0 15,-32 0 1,-129 0-16,0 0 16,1 0-16,-1 0 46,0 0-30,33 0-16,-1 0 16,-64 0-16,1 0 15,31 0-15,0 0 31,1 0-15,63 0 15,1 0-31,-33 0 16,-32 0-16,1 0 15,-1 0 32,65 0-31,-65 0-16,97 0 15,-97 0 1,0 0 31,1 0-47,63 0 15,33 0-15,0 0 16,32 0-16,-161 0 109,32 0-15</inkml:trace>
</inkml:ink>
</file>

<file path=ppt/ink/ink8.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28.36041" units="1/cm"/>
          <inkml:channelProperty channel="Y" name="resolution" value="28.34646" units="1/cm"/>
          <inkml:channelProperty channel="T" name="resolution" value="1" units="1/dev"/>
        </inkml:channelProperties>
      </inkml:inkSource>
      <inkml:timestamp xml:id="ts0" timeString="2017-09-05T11:51:12.146"/>
    </inkml:context>
    <inkml:brush xml:id="br0">
      <inkml:brushProperty name="width" value="0.4" units="cm"/>
      <inkml:brushProperty name="height" value="0.8" units="cm"/>
      <inkml:brushProperty name="color" value="#FFFF00"/>
      <inkml:brushProperty name="tip" value="rectangle"/>
      <inkml:brushProperty name="rasterOp" value="maskPen"/>
      <inkml:brushProperty name="fitToCurve" value="1"/>
    </inkml:brush>
  </inkml:definitions>
  <inkml:trace contextRef="#ctx0" brushRef="#br0">0 0 0,'64'0'109,"0"0"-93,97 0-1,-97 97-15,1-97 16,-1 0-16,0 0 15,0 0-15,1 0 16,-1 64 0,0-64-16,1 0 15,63 0-15,129 0 16,1 0-16,160 0 15,-33 0-15,-95 32 16,-194 0-16,-31-32 16,-33 0 15,0 0 0,32 0-15,1 0 15,-33 0-16</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4820"/>
          </a:xfrm>
          <a:prstGeom prst="rect">
            <a:avLst/>
          </a:prstGeom>
        </p:spPr>
        <p:txBody>
          <a:bodyPr vert="horz" lIns="91770" tIns="45885" rIns="91770" bIns="45885" rtlCol="0"/>
          <a:lstStyle>
            <a:lvl1pPr algn="l">
              <a:defRPr sz="1200"/>
            </a:lvl1pPr>
          </a:lstStyle>
          <a:p>
            <a:endParaRPr lang="en-US" dirty="0"/>
          </a:p>
        </p:txBody>
      </p:sp>
      <p:sp>
        <p:nvSpPr>
          <p:cNvPr id="3" name="Date Placeholder 2"/>
          <p:cNvSpPr>
            <a:spLocks noGrp="1"/>
          </p:cNvSpPr>
          <p:nvPr>
            <p:ph type="dt" idx="1"/>
          </p:nvPr>
        </p:nvSpPr>
        <p:spPr>
          <a:xfrm>
            <a:off x="3884613" y="0"/>
            <a:ext cx="2971800" cy="464820"/>
          </a:xfrm>
          <a:prstGeom prst="rect">
            <a:avLst/>
          </a:prstGeom>
        </p:spPr>
        <p:txBody>
          <a:bodyPr vert="horz" lIns="91770" tIns="45885" rIns="91770" bIns="45885" rtlCol="0"/>
          <a:lstStyle>
            <a:lvl1pPr algn="r">
              <a:defRPr sz="1200"/>
            </a:lvl1pPr>
          </a:lstStyle>
          <a:p>
            <a:fld id="{8CB329E9-2330-49A7-8120-D8B54022655E}" type="datetimeFigureOut">
              <a:rPr lang="en-US" smtClean="0"/>
              <a:t>2/2/2018</a:t>
            </a:fld>
            <a:endParaRPr lang="en-US" dirty="0"/>
          </a:p>
        </p:txBody>
      </p:sp>
      <p:sp>
        <p:nvSpPr>
          <p:cNvPr id="4" name="Slide Image Placeholder 3"/>
          <p:cNvSpPr>
            <a:spLocks noGrp="1" noRot="1" noChangeAspect="1"/>
          </p:cNvSpPr>
          <p:nvPr>
            <p:ph type="sldImg" idx="2"/>
          </p:nvPr>
        </p:nvSpPr>
        <p:spPr>
          <a:xfrm>
            <a:off x="330200" y="696913"/>
            <a:ext cx="6197600" cy="3486150"/>
          </a:xfrm>
          <a:prstGeom prst="rect">
            <a:avLst/>
          </a:prstGeom>
          <a:noFill/>
          <a:ln w="12700">
            <a:solidFill>
              <a:prstClr val="black"/>
            </a:solidFill>
          </a:ln>
        </p:spPr>
        <p:txBody>
          <a:bodyPr vert="horz" lIns="91770" tIns="45885" rIns="91770" bIns="45885" rtlCol="0" anchor="ctr"/>
          <a:lstStyle/>
          <a:p>
            <a:endParaRPr lang="en-US" dirty="0"/>
          </a:p>
        </p:txBody>
      </p:sp>
      <p:sp>
        <p:nvSpPr>
          <p:cNvPr id="5" name="Notes Placeholder 4"/>
          <p:cNvSpPr>
            <a:spLocks noGrp="1"/>
          </p:cNvSpPr>
          <p:nvPr>
            <p:ph type="body" sz="quarter" idx="3"/>
          </p:nvPr>
        </p:nvSpPr>
        <p:spPr>
          <a:xfrm>
            <a:off x="685800" y="4415791"/>
            <a:ext cx="5486400" cy="4183380"/>
          </a:xfrm>
          <a:prstGeom prst="rect">
            <a:avLst/>
          </a:prstGeom>
        </p:spPr>
        <p:txBody>
          <a:bodyPr vert="horz" lIns="91770" tIns="45885" rIns="91770" bIns="45885"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8"/>
            <a:ext cx="2971800" cy="464820"/>
          </a:xfrm>
          <a:prstGeom prst="rect">
            <a:avLst/>
          </a:prstGeom>
        </p:spPr>
        <p:txBody>
          <a:bodyPr vert="horz" lIns="91770" tIns="45885" rIns="91770" bIns="45885"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829968"/>
            <a:ext cx="2971800" cy="464820"/>
          </a:xfrm>
          <a:prstGeom prst="rect">
            <a:avLst/>
          </a:prstGeom>
        </p:spPr>
        <p:txBody>
          <a:bodyPr vert="horz" lIns="91770" tIns="45885" rIns="91770" bIns="45885" rtlCol="0" anchor="b"/>
          <a:lstStyle>
            <a:lvl1pPr algn="r">
              <a:defRPr sz="1200"/>
            </a:lvl1pPr>
          </a:lstStyle>
          <a:p>
            <a:fld id="{1B286025-7FD4-473C-8C7D-DF51BAD09655}" type="slidenum">
              <a:rPr lang="en-US" smtClean="0"/>
              <a:t>‹#›</a:t>
            </a:fld>
            <a:endParaRPr lang="en-US" dirty="0"/>
          </a:p>
        </p:txBody>
      </p:sp>
    </p:spTree>
    <p:extLst>
      <p:ext uri="{BB962C8B-B14F-4D97-AF65-F5344CB8AC3E}">
        <p14:creationId xmlns:p14="http://schemas.microsoft.com/office/powerpoint/2010/main" val="11626722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1031"/>
          <p:cNvSpPr>
            <a:spLocks noGrp="1" noChangeArrowheads="1"/>
          </p:cNvSpPr>
          <p:nvPr>
            <p:ph type="sldNum" sz="quarter" idx="5"/>
          </p:nvPr>
        </p:nvSpPr>
        <p:spPr>
          <a:noFill/>
        </p:spPr>
        <p:txBody>
          <a:bodyPr/>
          <a:lstStyle>
            <a:lvl1pPr defTabSz="911225">
              <a:defRPr sz="2400">
                <a:solidFill>
                  <a:schemeClr val="tx1"/>
                </a:solidFill>
                <a:latin typeface="Times New Roman" panose="02020603050405020304" pitchFamily="18" charset="0"/>
              </a:defRPr>
            </a:lvl1pPr>
            <a:lvl2pPr marL="749300" indent="-287338" defTabSz="911225">
              <a:defRPr sz="2400">
                <a:solidFill>
                  <a:schemeClr val="tx1"/>
                </a:solidFill>
                <a:latin typeface="Times New Roman" panose="02020603050405020304" pitchFamily="18" charset="0"/>
              </a:defRPr>
            </a:lvl2pPr>
            <a:lvl3pPr marL="1154113" indent="-230188" defTabSz="911225">
              <a:defRPr sz="2400">
                <a:solidFill>
                  <a:schemeClr val="tx1"/>
                </a:solidFill>
                <a:latin typeface="Times New Roman" panose="02020603050405020304" pitchFamily="18" charset="0"/>
              </a:defRPr>
            </a:lvl3pPr>
            <a:lvl4pPr marL="1616075" indent="-230188" defTabSz="911225">
              <a:defRPr sz="2400">
                <a:solidFill>
                  <a:schemeClr val="tx1"/>
                </a:solidFill>
                <a:latin typeface="Times New Roman" panose="02020603050405020304" pitchFamily="18" charset="0"/>
              </a:defRPr>
            </a:lvl4pPr>
            <a:lvl5pPr marL="2078038" indent="-230188" defTabSz="911225">
              <a:defRPr sz="2400">
                <a:solidFill>
                  <a:schemeClr val="tx1"/>
                </a:solidFill>
                <a:latin typeface="Times New Roman" panose="02020603050405020304" pitchFamily="18" charset="0"/>
              </a:defRPr>
            </a:lvl5pPr>
            <a:lvl6pPr marL="2535238" indent="-230188" defTabSz="911225" eaLnBrk="0" fontAlgn="base" hangingPunct="0">
              <a:spcBef>
                <a:spcPct val="0"/>
              </a:spcBef>
              <a:spcAft>
                <a:spcPct val="0"/>
              </a:spcAft>
              <a:defRPr sz="2400">
                <a:solidFill>
                  <a:schemeClr val="tx1"/>
                </a:solidFill>
                <a:latin typeface="Times New Roman" panose="02020603050405020304" pitchFamily="18" charset="0"/>
              </a:defRPr>
            </a:lvl6pPr>
            <a:lvl7pPr marL="2992438" indent="-230188" defTabSz="911225" eaLnBrk="0" fontAlgn="base" hangingPunct="0">
              <a:spcBef>
                <a:spcPct val="0"/>
              </a:spcBef>
              <a:spcAft>
                <a:spcPct val="0"/>
              </a:spcAft>
              <a:defRPr sz="2400">
                <a:solidFill>
                  <a:schemeClr val="tx1"/>
                </a:solidFill>
                <a:latin typeface="Times New Roman" panose="02020603050405020304" pitchFamily="18" charset="0"/>
              </a:defRPr>
            </a:lvl7pPr>
            <a:lvl8pPr marL="3449638" indent="-230188" defTabSz="911225" eaLnBrk="0" fontAlgn="base" hangingPunct="0">
              <a:spcBef>
                <a:spcPct val="0"/>
              </a:spcBef>
              <a:spcAft>
                <a:spcPct val="0"/>
              </a:spcAft>
              <a:defRPr sz="2400">
                <a:solidFill>
                  <a:schemeClr val="tx1"/>
                </a:solidFill>
                <a:latin typeface="Times New Roman" panose="02020603050405020304" pitchFamily="18" charset="0"/>
              </a:defRPr>
            </a:lvl8pPr>
            <a:lvl9pPr marL="3906838" indent="-230188" defTabSz="911225" eaLnBrk="0" fontAlgn="base" hangingPunct="0">
              <a:spcBef>
                <a:spcPct val="0"/>
              </a:spcBef>
              <a:spcAft>
                <a:spcPct val="0"/>
              </a:spcAft>
              <a:defRPr sz="2400">
                <a:solidFill>
                  <a:schemeClr val="tx1"/>
                </a:solidFill>
                <a:latin typeface="Times New Roman" panose="02020603050405020304" pitchFamily="18" charset="0"/>
              </a:defRPr>
            </a:lvl9pPr>
          </a:lstStyle>
          <a:p>
            <a:fld id="{B47E2544-02D0-4A94-BF2B-15FD49136863}" type="slidenum">
              <a:rPr lang="en-US" altLang="en-US" sz="1200" smtClean="0"/>
              <a:pPr/>
              <a:t>1</a:t>
            </a:fld>
            <a:endParaRPr lang="en-US" altLang="en-US" sz="1200" dirty="0" smtClean="0"/>
          </a:p>
        </p:txBody>
      </p:sp>
      <p:sp>
        <p:nvSpPr>
          <p:cNvPr id="6147" name="Rectangle 2"/>
          <p:cNvSpPr>
            <a:spLocks noGrp="1" noRot="1" noChangeAspect="1" noChangeArrowheads="1" noTextEdit="1"/>
          </p:cNvSpPr>
          <p:nvPr>
            <p:ph type="sldImg"/>
          </p:nvPr>
        </p:nvSpPr>
        <p:spPr>
          <a:ln/>
        </p:spPr>
      </p:sp>
      <p:sp>
        <p:nvSpPr>
          <p:cNvPr id="6148" name="Rectangle 3"/>
          <p:cNvSpPr>
            <a:spLocks noGrp="1" noChangeArrowheads="1"/>
          </p:cNvSpPr>
          <p:nvPr>
            <p:ph type="body" idx="1"/>
          </p:nvPr>
        </p:nvSpPr>
        <p:spPr>
          <a:noFill/>
        </p:spPr>
        <p:txBody>
          <a:bodyPr/>
          <a:lstStyle/>
          <a:p>
            <a:endParaRPr lang="en-US" altLang="en-US" dirty="0" smtClean="0"/>
          </a:p>
        </p:txBody>
      </p:sp>
    </p:spTree>
    <p:extLst>
      <p:ext uri="{BB962C8B-B14F-4D97-AF65-F5344CB8AC3E}">
        <p14:creationId xmlns:p14="http://schemas.microsoft.com/office/powerpoint/2010/main" val="38401625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Rot="1" noChangeAspect="1" noChangeArrowheads="1" noTextEdit="1"/>
          </p:cNvSpPr>
          <p:nvPr>
            <p:ph type="sldImg"/>
          </p:nvPr>
        </p:nvSpPr>
        <p:spPr>
          <a:ln/>
        </p:spPr>
      </p:sp>
      <p:sp>
        <p:nvSpPr>
          <p:cNvPr id="93187" name="Rectangle 3"/>
          <p:cNvSpPr>
            <a:spLocks noGrp="1" noChangeArrowheads="1"/>
          </p:cNvSpPr>
          <p:nvPr>
            <p:ph type="body" idx="1"/>
          </p:nvPr>
        </p:nvSpPr>
        <p:spPr>
          <a:noFill/>
        </p:spPr>
        <p:txBody>
          <a:bodyPr/>
          <a:lstStyle/>
          <a:p>
            <a:r>
              <a:rPr lang="en-US" smtClean="0"/>
              <a:t>During the assembly process, we grip clubs, paint color-codes, and wipe/clean the clubs before we ship.  These processes can cause air pollution as well as creates used rags which need to be disposed.</a:t>
            </a:r>
          </a:p>
          <a:p>
            <a:endParaRPr lang="en-US" smtClean="0"/>
          </a:p>
        </p:txBody>
      </p:sp>
    </p:spTree>
    <p:extLst>
      <p:ext uri="{BB962C8B-B14F-4D97-AF65-F5344CB8AC3E}">
        <p14:creationId xmlns:p14="http://schemas.microsoft.com/office/powerpoint/2010/main" val="18051001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Rot="1" noChangeAspect="1" noChangeArrowheads="1" noTextEdit="1"/>
          </p:cNvSpPr>
          <p:nvPr>
            <p:ph type="sldImg"/>
          </p:nvPr>
        </p:nvSpPr>
        <p:spPr>
          <a:ln/>
        </p:spPr>
      </p:sp>
      <p:sp>
        <p:nvSpPr>
          <p:cNvPr id="92163" name="Rectangle 3"/>
          <p:cNvSpPr>
            <a:spLocks noGrp="1" noChangeArrowheads="1"/>
          </p:cNvSpPr>
          <p:nvPr>
            <p:ph type="body" idx="1"/>
          </p:nvPr>
        </p:nvSpPr>
        <p:spPr>
          <a:noFill/>
        </p:spPr>
        <p:txBody>
          <a:bodyPr/>
          <a:lstStyle/>
          <a:p>
            <a:r>
              <a:rPr lang="en-US" smtClean="0"/>
              <a:t>We paint clubs as well as wipe them with chemicals.  The painting and wiping process can cause air pollution as well as creates used rags which need to be disposed.</a:t>
            </a:r>
          </a:p>
        </p:txBody>
      </p:sp>
    </p:spTree>
    <p:extLst>
      <p:ext uri="{BB962C8B-B14F-4D97-AF65-F5344CB8AC3E}">
        <p14:creationId xmlns:p14="http://schemas.microsoft.com/office/powerpoint/2010/main" val="8890051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Rot="1" noChangeAspect="1" noChangeArrowheads="1" noTextEdit="1"/>
          </p:cNvSpPr>
          <p:nvPr>
            <p:ph type="sldImg"/>
          </p:nvPr>
        </p:nvSpPr>
        <p:spPr>
          <a:ln/>
        </p:spPr>
      </p:sp>
      <p:sp>
        <p:nvSpPr>
          <p:cNvPr id="91139" name="Rectangle 3"/>
          <p:cNvSpPr>
            <a:spLocks noGrp="1" noChangeArrowheads="1"/>
          </p:cNvSpPr>
          <p:nvPr>
            <p:ph type="body" idx="1"/>
          </p:nvPr>
        </p:nvSpPr>
        <p:spPr>
          <a:noFill/>
        </p:spPr>
        <p:txBody>
          <a:bodyPr/>
          <a:lstStyle/>
          <a:p>
            <a:r>
              <a:rPr lang="en-US" dirty="0" smtClean="0"/>
              <a:t>We grind the clubs.  The dust from the clubs contains metal.  The metal dust is captured in a dust collector.  We recycle the metal dust.</a:t>
            </a:r>
          </a:p>
          <a:p>
            <a:endParaRPr lang="en-US" dirty="0" smtClean="0"/>
          </a:p>
          <a:p>
            <a:r>
              <a:rPr lang="en-US" dirty="0" smtClean="0"/>
              <a:t>We sand blast the clubs.  The used sand is captured in a dust collector.  We send the used sand to a landfill.  Maybe we can find a better use for the used sand.</a:t>
            </a:r>
          </a:p>
          <a:p>
            <a:endParaRPr lang="en-US" dirty="0" smtClean="0"/>
          </a:p>
          <a:p>
            <a:r>
              <a:rPr lang="en-US" dirty="0" smtClean="0"/>
              <a:t>We tumble the clubs.  The wastewater that is generated from the tumblers contains metals.  We send the wastewater to our water treatment plant which removes the metals from the wastewater.  Right now, we send the cleaned water to the sewer.  Maybe we can recycle the water.</a:t>
            </a:r>
          </a:p>
        </p:txBody>
      </p:sp>
    </p:spTree>
    <p:extLst>
      <p:ext uri="{BB962C8B-B14F-4D97-AF65-F5344CB8AC3E}">
        <p14:creationId xmlns:p14="http://schemas.microsoft.com/office/powerpoint/2010/main" val="14468288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Non-Title V Permit</a:t>
            </a:r>
            <a:r>
              <a:rPr lang="en-US" baseline="0" dirty="0" smtClean="0"/>
              <a:t> – Recent air quality inspection with no findings.</a:t>
            </a:r>
            <a:endParaRPr lang="en-US" dirty="0" smtClean="0"/>
          </a:p>
          <a:p>
            <a:r>
              <a:rPr lang="en-US" dirty="0" smtClean="0"/>
              <a:t>Sources:</a:t>
            </a:r>
            <a:r>
              <a:rPr lang="en-US" baseline="0" dirty="0" smtClean="0"/>
              <a:t> Metal finishing and Abrasive Blasting</a:t>
            </a:r>
            <a:endParaRPr lang="en-US" dirty="0"/>
          </a:p>
        </p:txBody>
      </p:sp>
      <p:sp>
        <p:nvSpPr>
          <p:cNvPr id="4" name="Slide Number Placeholder 3"/>
          <p:cNvSpPr>
            <a:spLocks noGrp="1"/>
          </p:cNvSpPr>
          <p:nvPr>
            <p:ph type="sldNum" sz="quarter" idx="10"/>
          </p:nvPr>
        </p:nvSpPr>
        <p:spPr/>
        <p:txBody>
          <a:bodyPr/>
          <a:lstStyle/>
          <a:p>
            <a:pPr>
              <a:defRPr/>
            </a:pPr>
            <a:fld id="{857C01F8-4716-4407-920F-8AEA89AFB7C7}" type="slidenum">
              <a:rPr lang="en-US" smtClean="0"/>
              <a:pPr>
                <a:defRPr/>
              </a:pPr>
              <a:t>6</a:t>
            </a:fld>
            <a:endParaRPr lang="en-US"/>
          </a:p>
        </p:txBody>
      </p:sp>
    </p:spTree>
    <p:extLst>
      <p:ext uri="{BB962C8B-B14F-4D97-AF65-F5344CB8AC3E}">
        <p14:creationId xmlns:p14="http://schemas.microsoft.com/office/powerpoint/2010/main" val="23637416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Sources: Emergency</a:t>
            </a:r>
            <a:r>
              <a:rPr lang="en-US" baseline="0" dirty="0" smtClean="0"/>
              <a:t> power generation and dust control.</a:t>
            </a:r>
            <a:endParaRPr lang="en-US" dirty="0"/>
          </a:p>
        </p:txBody>
      </p:sp>
      <p:sp>
        <p:nvSpPr>
          <p:cNvPr id="4" name="Slide Number Placeholder 3"/>
          <p:cNvSpPr>
            <a:spLocks noGrp="1"/>
          </p:cNvSpPr>
          <p:nvPr>
            <p:ph type="sldNum" sz="quarter" idx="10"/>
          </p:nvPr>
        </p:nvSpPr>
        <p:spPr/>
        <p:txBody>
          <a:bodyPr/>
          <a:lstStyle/>
          <a:p>
            <a:pPr>
              <a:defRPr/>
            </a:pPr>
            <a:fld id="{857C01F8-4716-4407-920F-8AEA89AFB7C7}" type="slidenum">
              <a:rPr lang="en-US" smtClean="0"/>
              <a:pPr>
                <a:defRPr/>
              </a:pPr>
              <a:t>7</a:t>
            </a:fld>
            <a:endParaRPr lang="en-US"/>
          </a:p>
        </p:txBody>
      </p:sp>
    </p:spTree>
    <p:extLst>
      <p:ext uri="{BB962C8B-B14F-4D97-AF65-F5344CB8AC3E}">
        <p14:creationId xmlns:p14="http://schemas.microsoft.com/office/powerpoint/2010/main" val="31187378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Review</a:t>
            </a:r>
            <a:r>
              <a:rPr lang="en-US" baseline="0" dirty="0" smtClean="0"/>
              <a:t> Rule 220.</a:t>
            </a:r>
          </a:p>
          <a:p>
            <a:endParaRPr lang="en-US" baseline="0" dirty="0" smtClean="0"/>
          </a:p>
          <a:p>
            <a:r>
              <a:rPr lang="en-US" baseline="0" dirty="0" smtClean="0"/>
              <a:t>We already have a requirement in our permit – 30 day notice.</a:t>
            </a:r>
          </a:p>
          <a:p>
            <a:endParaRPr lang="en-US" baseline="0" dirty="0" smtClean="0"/>
          </a:p>
        </p:txBody>
      </p:sp>
      <p:sp>
        <p:nvSpPr>
          <p:cNvPr id="4" name="Slide Number Placeholder 3"/>
          <p:cNvSpPr>
            <a:spLocks noGrp="1"/>
          </p:cNvSpPr>
          <p:nvPr>
            <p:ph type="sldNum" sz="quarter" idx="10"/>
          </p:nvPr>
        </p:nvSpPr>
        <p:spPr/>
        <p:txBody>
          <a:bodyPr/>
          <a:lstStyle/>
          <a:p>
            <a:pPr>
              <a:defRPr/>
            </a:pPr>
            <a:fld id="{857C01F8-4716-4407-920F-8AEA89AFB7C7}" type="slidenum">
              <a:rPr lang="en-US" smtClean="0"/>
              <a:pPr>
                <a:defRPr/>
              </a:pPr>
              <a:t>8</a:t>
            </a:fld>
            <a:endParaRPr lang="en-US"/>
          </a:p>
        </p:txBody>
      </p:sp>
    </p:spTree>
    <p:extLst>
      <p:ext uri="{BB962C8B-B14F-4D97-AF65-F5344CB8AC3E}">
        <p14:creationId xmlns:p14="http://schemas.microsoft.com/office/powerpoint/2010/main" val="16020099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3"/>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892" indent="0" algn="ctr">
              <a:buNone/>
              <a:defRPr>
                <a:solidFill>
                  <a:schemeClr val="tx1">
                    <a:tint val="75000"/>
                  </a:schemeClr>
                </a:solidFill>
              </a:defRPr>
            </a:lvl2pPr>
            <a:lvl3pPr marL="685783" indent="0" algn="ctr">
              <a:buNone/>
              <a:defRPr>
                <a:solidFill>
                  <a:schemeClr val="tx1">
                    <a:tint val="75000"/>
                  </a:schemeClr>
                </a:solidFill>
              </a:defRPr>
            </a:lvl3pPr>
            <a:lvl4pPr marL="1028675" indent="0" algn="ctr">
              <a:buNone/>
              <a:defRPr>
                <a:solidFill>
                  <a:schemeClr val="tx1">
                    <a:tint val="75000"/>
                  </a:schemeClr>
                </a:solidFill>
              </a:defRPr>
            </a:lvl4pPr>
            <a:lvl5pPr marL="1371566" indent="0" algn="ctr">
              <a:buNone/>
              <a:defRPr>
                <a:solidFill>
                  <a:schemeClr val="tx1">
                    <a:tint val="75000"/>
                  </a:schemeClr>
                </a:solidFill>
              </a:defRPr>
            </a:lvl5pPr>
            <a:lvl6pPr marL="1714457" indent="0" algn="ctr">
              <a:buNone/>
              <a:defRPr>
                <a:solidFill>
                  <a:schemeClr val="tx1">
                    <a:tint val="75000"/>
                  </a:schemeClr>
                </a:solidFill>
              </a:defRPr>
            </a:lvl6pPr>
            <a:lvl7pPr marL="2057348" indent="0" algn="ctr">
              <a:buNone/>
              <a:defRPr>
                <a:solidFill>
                  <a:schemeClr val="tx1">
                    <a:tint val="75000"/>
                  </a:schemeClr>
                </a:solidFill>
              </a:defRPr>
            </a:lvl7pPr>
            <a:lvl8pPr marL="2400240" indent="0" algn="ctr">
              <a:buNone/>
              <a:defRPr>
                <a:solidFill>
                  <a:schemeClr val="tx1">
                    <a:tint val="75000"/>
                  </a:schemeClr>
                </a:solidFill>
              </a:defRPr>
            </a:lvl8pPr>
            <a:lvl9pPr marL="2743132"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EDA71DE-B546-4131-844E-12D7BB7A9F4B}" type="datetime1">
              <a:rPr lang="en-US" smtClean="0"/>
              <a:t>2/2/2018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6934200" y="4812506"/>
            <a:ext cx="2133600" cy="273844"/>
          </a:xfrm>
        </p:spPr>
        <p:txBody>
          <a:bodyPr/>
          <a:lstStyle/>
          <a:p>
            <a:fld id="{B6F15528-21DE-4FAA-801E-634DDDAF4B2B}" type="slidenum">
              <a:rPr lang="en-US" smtClean="0"/>
              <a:pPr/>
              <a:t>‹#›</a:t>
            </a:fld>
            <a:endParaRPr lang="en-US" dirty="0"/>
          </a:p>
        </p:txBody>
      </p:sp>
    </p:spTree>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DB3B081-C763-4CFE-91BF-3D1F14052643}" type="datetime1">
              <a:rPr lang="en-US" smtClean="0"/>
              <a:t>2/2/2018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6934200" y="4812506"/>
            <a:ext cx="2133600" cy="273844"/>
          </a:xfrm>
        </p:spPr>
        <p:txBody>
          <a:bodyPr/>
          <a:lstStyle/>
          <a:p>
            <a:fld id="{B6F15528-21DE-4FAA-801E-634DDDAF4B2B}" type="slidenum">
              <a:rPr lang="en-US" smtClean="0"/>
              <a:pPr/>
              <a:t>‹#›</a:t>
            </a:fld>
            <a:endParaRPr lang="en-US" dirty="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2400" y="147370"/>
            <a:ext cx="1607184" cy="381000"/>
          </a:xfrm>
          <a:prstGeom prst="rect">
            <a:avLst/>
          </a:prstGeom>
        </p:spPr>
      </p:pic>
    </p:spTree>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E3C0D69-DCBA-4EB7-8CC4-3F9AE4F2B0A8}" type="datetime1">
              <a:rPr lang="en-US" smtClean="0"/>
              <a:t>2/2/2018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6934200" y="4812506"/>
            <a:ext cx="2133600" cy="273844"/>
          </a:xfrm>
        </p:spPr>
        <p:txBody>
          <a:bodyPr/>
          <a:lstStyle/>
          <a:p>
            <a:fld id="{B6F15528-21DE-4FAA-801E-634DDDAF4B2B}" type="slidenum">
              <a:rPr lang="en-US" smtClean="0"/>
              <a:pPr/>
              <a:t>‹#›</a:t>
            </a:fld>
            <a:endParaRPr lang="en-US" dirty="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2400" y="147370"/>
            <a:ext cx="1607184" cy="381000"/>
          </a:xfrm>
          <a:prstGeom prst="rect">
            <a:avLst/>
          </a:prstGeom>
        </p:spPr>
      </p:pic>
    </p:spTree>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9C96751-0DF3-43FE-B87D-14991D5BCBB5}" type="datetime1">
              <a:rPr lang="en-US" smtClean="0"/>
              <a:t>2/2/2018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6934200" y="4812506"/>
            <a:ext cx="2133600" cy="273844"/>
          </a:xfrm>
        </p:spPr>
        <p:txBody>
          <a:bodyPr/>
          <a:lstStyle/>
          <a:p>
            <a:fld id="{B6F15528-21DE-4FAA-801E-634DDDAF4B2B}" type="slidenum">
              <a:rPr lang="en-US" smtClean="0"/>
              <a:pPr/>
              <a:t>‹#›</a:t>
            </a:fld>
            <a:endParaRPr lang="en-US" dirty="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2400" y="147370"/>
            <a:ext cx="1607184" cy="381000"/>
          </a:xfrm>
          <a:prstGeom prst="rect">
            <a:avLst/>
          </a:prstGeom>
        </p:spPr>
      </p:pic>
    </p:spTree>
  </p:cSld>
  <p:clrMapOvr>
    <a:masterClrMapping/>
  </p:clrMapOvr>
  <p:transition spd="slow">
    <p:push dir="u"/>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42892" indent="0">
              <a:buNone/>
              <a:defRPr sz="1350">
                <a:solidFill>
                  <a:schemeClr val="tx1">
                    <a:tint val="75000"/>
                  </a:schemeClr>
                </a:solidFill>
              </a:defRPr>
            </a:lvl2pPr>
            <a:lvl3pPr marL="685783" indent="0">
              <a:buNone/>
              <a:defRPr sz="1200">
                <a:solidFill>
                  <a:schemeClr val="tx1">
                    <a:tint val="75000"/>
                  </a:schemeClr>
                </a:solidFill>
              </a:defRPr>
            </a:lvl3pPr>
            <a:lvl4pPr marL="1028675" indent="0">
              <a:buNone/>
              <a:defRPr sz="1050">
                <a:solidFill>
                  <a:schemeClr val="tx1">
                    <a:tint val="75000"/>
                  </a:schemeClr>
                </a:solidFill>
              </a:defRPr>
            </a:lvl4pPr>
            <a:lvl5pPr marL="1371566" indent="0">
              <a:buNone/>
              <a:defRPr sz="1050">
                <a:solidFill>
                  <a:schemeClr val="tx1">
                    <a:tint val="75000"/>
                  </a:schemeClr>
                </a:solidFill>
              </a:defRPr>
            </a:lvl5pPr>
            <a:lvl6pPr marL="1714457" indent="0">
              <a:buNone/>
              <a:defRPr sz="1050">
                <a:solidFill>
                  <a:schemeClr val="tx1">
                    <a:tint val="75000"/>
                  </a:schemeClr>
                </a:solidFill>
              </a:defRPr>
            </a:lvl6pPr>
            <a:lvl7pPr marL="2057348" indent="0">
              <a:buNone/>
              <a:defRPr sz="1050">
                <a:solidFill>
                  <a:schemeClr val="tx1">
                    <a:tint val="75000"/>
                  </a:schemeClr>
                </a:solidFill>
              </a:defRPr>
            </a:lvl7pPr>
            <a:lvl8pPr marL="2400240" indent="0">
              <a:buNone/>
              <a:defRPr sz="1050">
                <a:solidFill>
                  <a:schemeClr val="tx1">
                    <a:tint val="75000"/>
                  </a:schemeClr>
                </a:solidFill>
              </a:defRPr>
            </a:lvl8pPr>
            <a:lvl9pPr marL="2743132"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262500A-88CE-4E71-BADC-A890E203E073}" type="datetime1">
              <a:rPr lang="en-US" smtClean="0"/>
              <a:t>2/2/2018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6934200" y="4812506"/>
            <a:ext cx="2133600" cy="273844"/>
          </a:xfrm>
        </p:spPr>
        <p:txBody>
          <a:bodyPr/>
          <a:lstStyle/>
          <a:p>
            <a:fld id="{B6F15528-21DE-4FAA-801E-634DDDAF4B2B}" type="slidenum">
              <a:rPr lang="en-US" smtClean="0"/>
              <a:pPr/>
              <a:t>‹#›</a:t>
            </a:fld>
            <a:endParaRPr lang="en-US" dirty="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2400" y="147370"/>
            <a:ext cx="1607184" cy="381000"/>
          </a:xfrm>
          <a:prstGeom prst="rect">
            <a:avLst/>
          </a:prstGeom>
        </p:spPr>
      </p:pic>
    </p:spTree>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842F7C8-7855-4A56-89CF-A07684070CA8}" type="datetime1">
              <a:rPr lang="en-US" smtClean="0"/>
              <a:t>2/2/2018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6934200" y="4812506"/>
            <a:ext cx="2133600" cy="273844"/>
          </a:xfrm>
        </p:spPr>
        <p:txBody>
          <a:bodyPr/>
          <a:lstStyle/>
          <a:p>
            <a:fld id="{B6F15528-21DE-4FAA-801E-634DDDAF4B2B}" type="slidenum">
              <a:rPr lang="en-US" smtClean="0"/>
              <a:pPr/>
              <a:t>‹#›</a:t>
            </a:fld>
            <a:endParaRPr lang="en-US" dirty="0"/>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2400" y="147370"/>
            <a:ext cx="1607184" cy="381000"/>
          </a:xfrm>
          <a:prstGeom prst="rect">
            <a:avLst/>
          </a:prstGeom>
        </p:spPr>
      </p:pic>
    </p:spTree>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2" y="1151335"/>
            <a:ext cx="4040188" cy="479822"/>
          </a:xfr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457202"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9" y="1151335"/>
            <a:ext cx="4041775" cy="479822"/>
          </a:xfr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45029"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69FE377-B593-4FD1-A88B-0872EA62D64B}" type="datetime1">
              <a:rPr lang="en-US" smtClean="0"/>
              <a:t>2/2/2018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a:xfrm>
            <a:off x="6934200" y="4812506"/>
            <a:ext cx="2133600" cy="273844"/>
          </a:xfrm>
        </p:spPr>
        <p:txBody>
          <a:bodyPr/>
          <a:lstStyle/>
          <a:p>
            <a:fld id="{B6F15528-21DE-4FAA-801E-634DDDAF4B2B}" type="slidenum">
              <a:rPr lang="en-US" smtClean="0"/>
              <a:pPr/>
              <a:t>‹#›</a:t>
            </a:fld>
            <a:endParaRPr lang="en-US" dirty="0"/>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2400" y="147370"/>
            <a:ext cx="1607184" cy="381000"/>
          </a:xfrm>
          <a:prstGeom prst="rect">
            <a:avLst/>
          </a:prstGeom>
        </p:spPr>
      </p:pic>
    </p:spTree>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781094F-A16B-4CB4-9924-CBC0356C3049}" type="datetime1">
              <a:rPr lang="en-US" smtClean="0"/>
              <a:t>2/2/2018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a:xfrm>
            <a:off x="6934200" y="4812506"/>
            <a:ext cx="2133600" cy="273844"/>
          </a:xfrm>
        </p:spPr>
        <p:txBody>
          <a:bodyPr/>
          <a:lstStyle/>
          <a:p>
            <a:fld id="{B6F15528-21DE-4FAA-801E-634DDDAF4B2B}" type="slidenum">
              <a:rPr lang="en-US" smtClean="0"/>
              <a:pPr/>
              <a:t>‹#›</a:t>
            </a:fld>
            <a:endParaRPr lang="en-US" dirty="0"/>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2400" y="147370"/>
            <a:ext cx="1607184" cy="381000"/>
          </a:xfrm>
          <a:prstGeom prst="rect">
            <a:avLst/>
          </a:prstGeom>
        </p:spPr>
      </p:pic>
    </p:spTree>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05976F7-EAEB-40EF-8DAF-0E6A4BDA9EAE}" type="datetime1">
              <a:rPr lang="en-US" smtClean="0"/>
              <a:t>2/2/2018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a:xfrm>
            <a:off x="6934200" y="4812506"/>
            <a:ext cx="2133600" cy="273844"/>
          </a:xfrm>
        </p:spPr>
        <p:txBody>
          <a:bodyPr/>
          <a:lstStyle/>
          <a:p>
            <a:fld id="{B6F15528-21DE-4FAA-801E-634DDDAF4B2B}" type="slidenum">
              <a:rPr lang="en-US" smtClean="0"/>
              <a:pPr/>
              <a:t>‹#›</a:t>
            </a:fld>
            <a:endParaRPr lang="en-US" dirty="0"/>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2400" y="147370"/>
            <a:ext cx="1607184" cy="381000"/>
          </a:xfrm>
          <a:prstGeom prst="rect">
            <a:avLst/>
          </a:prstGeom>
        </p:spPr>
      </p:pic>
    </p:spTree>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04787"/>
            <a:ext cx="3008313" cy="871538"/>
          </a:xfrm>
        </p:spPr>
        <p:txBody>
          <a:bodyPr anchor="b"/>
          <a:lstStyle>
            <a:lvl1pPr algn="l">
              <a:defRPr sz="1500" b="1"/>
            </a:lvl1pPr>
          </a:lstStyle>
          <a:p>
            <a:r>
              <a:rPr lang="en-US" smtClean="0"/>
              <a:t>Click to edit Master title style</a:t>
            </a:r>
            <a:endParaRPr lang="en-US"/>
          </a:p>
        </p:txBody>
      </p:sp>
      <p:sp>
        <p:nvSpPr>
          <p:cNvPr id="3" name="Content Placeholder 2"/>
          <p:cNvSpPr>
            <a:spLocks noGrp="1"/>
          </p:cNvSpPr>
          <p:nvPr>
            <p:ph idx="1"/>
          </p:nvPr>
        </p:nvSpPr>
        <p:spPr>
          <a:xfrm>
            <a:off x="3575051" y="204792"/>
            <a:ext cx="5111751"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076328"/>
            <a:ext cx="3008313" cy="3518297"/>
          </a:xfrm>
        </p:spPr>
        <p:txBody>
          <a:bodyPr/>
          <a:lstStyle>
            <a:lvl1pPr marL="0" indent="0">
              <a:buNone/>
              <a:defRPr sz="1050"/>
            </a:lvl1pPr>
            <a:lvl2pPr marL="342892" indent="0">
              <a:buNone/>
              <a:defRPr sz="900"/>
            </a:lvl2pPr>
            <a:lvl3pPr marL="685783" indent="0">
              <a:buNone/>
              <a:defRPr sz="750"/>
            </a:lvl3pPr>
            <a:lvl4pPr marL="1028675" indent="0">
              <a:buNone/>
              <a:defRPr sz="675"/>
            </a:lvl4pPr>
            <a:lvl5pPr marL="1371566" indent="0">
              <a:buNone/>
              <a:defRPr sz="675"/>
            </a:lvl5pPr>
            <a:lvl6pPr marL="1714457" indent="0">
              <a:buNone/>
              <a:defRPr sz="675"/>
            </a:lvl6pPr>
            <a:lvl7pPr marL="2057348" indent="0">
              <a:buNone/>
              <a:defRPr sz="675"/>
            </a:lvl7pPr>
            <a:lvl8pPr marL="2400240" indent="0">
              <a:buNone/>
              <a:defRPr sz="675"/>
            </a:lvl8pPr>
            <a:lvl9pPr marL="2743132"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8DB9A9D-4CDE-48AA-8AAC-2D4048B9E49A}" type="datetime1">
              <a:rPr lang="en-US" smtClean="0"/>
              <a:t>2/2/2018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6934200" y="4812506"/>
            <a:ext cx="2133600" cy="273844"/>
          </a:xfrm>
        </p:spPr>
        <p:txBody>
          <a:bodyPr/>
          <a:lstStyle/>
          <a:p>
            <a:fld id="{B6F15528-21DE-4FAA-801E-634DDDAF4B2B}" type="slidenum">
              <a:rPr lang="en-US" smtClean="0"/>
              <a:pPr/>
              <a:t>‹#›</a:t>
            </a:fld>
            <a:endParaRPr lang="en-US" dirty="0"/>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2400" y="147370"/>
            <a:ext cx="1607184" cy="381000"/>
          </a:xfrm>
          <a:prstGeom prst="rect">
            <a:avLst/>
          </a:prstGeom>
        </p:spPr>
      </p:pic>
    </p:spTree>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endParaRPr lang="en-US" dirty="0"/>
          </a:p>
        </p:txBody>
      </p:sp>
      <p:sp>
        <p:nvSpPr>
          <p:cNvPr id="4" name="Text Placeholder 3"/>
          <p:cNvSpPr>
            <a:spLocks noGrp="1"/>
          </p:cNvSpPr>
          <p:nvPr>
            <p:ph type="body" sz="half" idx="2"/>
          </p:nvPr>
        </p:nvSpPr>
        <p:spPr>
          <a:xfrm>
            <a:off x="1792288" y="4025507"/>
            <a:ext cx="5486400" cy="603647"/>
          </a:xfrm>
        </p:spPr>
        <p:txBody>
          <a:bodyPr/>
          <a:lstStyle>
            <a:lvl1pPr marL="0" indent="0">
              <a:buNone/>
              <a:defRPr sz="1050"/>
            </a:lvl1pPr>
            <a:lvl2pPr marL="342892" indent="0">
              <a:buNone/>
              <a:defRPr sz="900"/>
            </a:lvl2pPr>
            <a:lvl3pPr marL="685783" indent="0">
              <a:buNone/>
              <a:defRPr sz="750"/>
            </a:lvl3pPr>
            <a:lvl4pPr marL="1028675" indent="0">
              <a:buNone/>
              <a:defRPr sz="675"/>
            </a:lvl4pPr>
            <a:lvl5pPr marL="1371566" indent="0">
              <a:buNone/>
              <a:defRPr sz="675"/>
            </a:lvl5pPr>
            <a:lvl6pPr marL="1714457" indent="0">
              <a:buNone/>
              <a:defRPr sz="675"/>
            </a:lvl6pPr>
            <a:lvl7pPr marL="2057348" indent="0">
              <a:buNone/>
              <a:defRPr sz="675"/>
            </a:lvl7pPr>
            <a:lvl8pPr marL="2400240" indent="0">
              <a:buNone/>
              <a:defRPr sz="675"/>
            </a:lvl8pPr>
            <a:lvl9pPr marL="2743132"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437F890-7BCA-4F06-A9D6-52A543536A27}" type="datetime1">
              <a:rPr lang="en-US" smtClean="0"/>
              <a:t>2/2/2018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6934200" y="4812506"/>
            <a:ext cx="2133600" cy="273844"/>
          </a:xfrm>
        </p:spPr>
        <p:txBody>
          <a:bodyPr/>
          <a:lstStyle/>
          <a:p>
            <a:fld id="{B6F15528-21DE-4FAA-801E-634DDDAF4B2B}" type="slidenum">
              <a:rPr lang="en-US" smtClean="0"/>
              <a:pPr/>
              <a:t>‹#›</a:t>
            </a:fld>
            <a:endParaRPr lang="en-US" dirty="0"/>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2400" y="147370"/>
            <a:ext cx="1607184" cy="381000"/>
          </a:xfrm>
          <a:prstGeom prst="rect">
            <a:avLst/>
          </a:prstGeom>
        </p:spPr>
      </p:pic>
    </p:spTree>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r="-1000" b="-3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8"/>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7AF23336-7F3A-406C-B82F-0DBCC7B023BC}" type="datetime1">
              <a:rPr lang="en-US" smtClean="0"/>
              <a:t>2/2/2018</a:t>
            </a:fld>
            <a:endParaRPr lang="en-US" dirty="0"/>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B6F15528-21DE-4FAA-801E-634DDDAF4B2B}" type="slidenum">
              <a:rPr lang="en-US" smtClean="0"/>
              <a:pPr/>
              <a:t>‹#›</a:t>
            </a:fld>
            <a:endParaRPr lang="en-US" dirty="0"/>
          </a:p>
        </p:txBody>
      </p:sp>
      <p:sp>
        <p:nvSpPr>
          <p:cNvPr id="8" name="Rectangle 7"/>
          <p:cNvSpPr/>
          <p:nvPr/>
        </p:nvSpPr>
        <p:spPr>
          <a:xfrm>
            <a:off x="0" y="873418"/>
            <a:ext cx="9125712" cy="42545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7" name="Picture 2"/>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0" y="1"/>
            <a:ext cx="9144000" cy="8744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8"/>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52400" y="147370"/>
            <a:ext cx="1607184" cy="38100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push dir="u"/>
  </p:transition>
  <p:timing>
    <p:tnLst>
      <p:par>
        <p:cTn id="1" dur="indefinite" restart="never" nodeType="tmRoot"/>
      </p:par>
    </p:tnLst>
  </p:timing>
  <p:hf hdr="0" ftr="0" dt="0"/>
  <p:txStyles>
    <p:titleStyle>
      <a:lvl1pPr algn="ctr" defTabSz="685783" rtl="0" eaLnBrk="1" latinLnBrk="0" hangingPunct="1">
        <a:spcBef>
          <a:spcPct val="0"/>
        </a:spcBef>
        <a:buNone/>
        <a:defRPr sz="3300" kern="1200">
          <a:solidFill>
            <a:schemeClr val="tx1"/>
          </a:solidFill>
          <a:latin typeface="+mj-lt"/>
          <a:ea typeface="+mj-ea"/>
          <a:cs typeface="+mj-cs"/>
        </a:defRPr>
      </a:lvl1pPr>
    </p:titleStyle>
    <p:bodyStyle>
      <a:lvl1pPr marL="257168" indent="-257168" algn="l" defTabSz="685783"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199" indent="-214308" algn="l" defTabSz="685783"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28" indent="-171446" algn="l" defTabSz="685783"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20"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12"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03"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795"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686"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577"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33.GIF"/><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6.xml"/><Relationship Id="rId4" Type="http://schemas.openxmlformats.org/officeDocument/2006/relationships/image" Target="../media/image3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6.xml"/><Relationship Id="rId5" Type="http://schemas.openxmlformats.org/officeDocument/2006/relationships/image" Target="../media/image8.jpe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microsoft.com/office/2007/relationships/hdphoto" Target="../media/hdphoto1.wdp"/><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4.jpeg"/><Relationship Id="rId5" Type="http://schemas.microsoft.com/office/2007/relationships/hdphoto" Target="../media/hdphoto2.wdp"/><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6.xml"/><Relationship Id="rId5" Type="http://schemas.openxmlformats.org/officeDocument/2006/relationships/image" Target="../media/image19.png"/><Relationship Id="rId4" Type="http://schemas.microsoft.com/office/2007/relationships/hdphoto" Target="../media/hdphoto3.wdp"/></Relationships>
</file>

<file path=ppt/slides/_rels/slide8.xml.rels><?xml version="1.0" encoding="UTF-8" standalone="yes"?>
<Relationships xmlns="http://schemas.openxmlformats.org/package/2006/relationships"><Relationship Id="rId8" Type="http://schemas.openxmlformats.org/officeDocument/2006/relationships/customXml" Target="../ink/ink1.xml"/><Relationship Id="rId13" Type="http://schemas.openxmlformats.org/officeDocument/2006/relationships/image" Target="../media/image26.emf"/><Relationship Id="rId18" Type="http://schemas.openxmlformats.org/officeDocument/2006/relationships/customXml" Target="../ink/ink6.xml"/><Relationship Id="rId3" Type="http://schemas.openxmlformats.org/officeDocument/2006/relationships/image" Target="../media/image20.png"/><Relationship Id="rId21" Type="http://schemas.openxmlformats.org/officeDocument/2006/relationships/image" Target="../media/image30.emf"/><Relationship Id="rId7" Type="http://schemas.openxmlformats.org/officeDocument/2006/relationships/image" Target="../media/image23.png"/><Relationship Id="rId12" Type="http://schemas.openxmlformats.org/officeDocument/2006/relationships/customXml" Target="../ink/ink3.xml"/><Relationship Id="rId17" Type="http://schemas.openxmlformats.org/officeDocument/2006/relationships/image" Target="../media/image28.emf"/><Relationship Id="rId2" Type="http://schemas.openxmlformats.org/officeDocument/2006/relationships/notesSlide" Target="../notesSlides/notesSlide7.xml"/><Relationship Id="rId16" Type="http://schemas.openxmlformats.org/officeDocument/2006/relationships/customXml" Target="../ink/ink5.xml"/><Relationship Id="rId20" Type="http://schemas.openxmlformats.org/officeDocument/2006/relationships/customXml" Target="../ink/ink7.xml"/><Relationship Id="rId1" Type="http://schemas.openxmlformats.org/officeDocument/2006/relationships/slideLayout" Target="../slideLayouts/slideLayout7.xml"/><Relationship Id="rId6" Type="http://schemas.openxmlformats.org/officeDocument/2006/relationships/image" Target="../media/image22.png"/><Relationship Id="rId11" Type="http://schemas.openxmlformats.org/officeDocument/2006/relationships/image" Target="../media/image25.emf"/><Relationship Id="rId5" Type="http://schemas.openxmlformats.org/officeDocument/2006/relationships/image" Target="../media/image21.png"/><Relationship Id="rId15" Type="http://schemas.openxmlformats.org/officeDocument/2006/relationships/image" Target="../media/image27.emf"/><Relationship Id="rId23" Type="http://schemas.openxmlformats.org/officeDocument/2006/relationships/image" Target="../media/image31.emf"/><Relationship Id="rId10" Type="http://schemas.openxmlformats.org/officeDocument/2006/relationships/customXml" Target="../ink/ink2.xml"/><Relationship Id="rId19" Type="http://schemas.openxmlformats.org/officeDocument/2006/relationships/image" Target="../media/image29.emf"/><Relationship Id="rId4" Type="http://schemas.microsoft.com/office/2007/relationships/hdphoto" Target="../media/hdphoto4.wdp"/><Relationship Id="rId9" Type="http://schemas.openxmlformats.org/officeDocument/2006/relationships/image" Target="../media/image24.emf"/><Relationship Id="rId14" Type="http://schemas.openxmlformats.org/officeDocument/2006/relationships/customXml" Target="../ink/ink4.xml"/><Relationship Id="rId22" Type="http://schemas.openxmlformats.org/officeDocument/2006/relationships/customXml" Target="../ink/ink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ctrTitle"/>
          </p:nvPr>
        </p:nvSpPr>
        <p:spPr>
          <a:xfrm>
            <a:off x="2209800" y="626270"/>
            <a:ext cx="5715000" cy="457200"/>
          </a:xfrm>
        </p:spPr>
        <p:txBody>
          <a:bodyPr>
            <a:noAutofit/>
          </a:bodyPr>
          <a:lstStyle/>
          <a:p>
            <a:r>
              <a:rPr lang="en-US" altLang="en-US" sz="3200" b="1" dirty="0" smtClean="0"/>
              <a:t>New Equipment Considerations</a:t>
            </a:r>
          </a:p>
        </p:txBody>
      </p:sp>
      <p:sp>
        <p:nvSpPr>
          <p:cNvPr id="2051" name="Rectangle 3"/>
          <p:cNvSpPr>
            <a:spLocks noGrp="1" noChangeArrowheads="1"/>
          </p:cNvSpPr>
          <p:nvPr>
            <p:ph type="subTitle" idx="1"/>
          </p:nvPr>
        </p:nvSpPr>
        <p:spPr>
          <a:xfrm>
            <a:off x="1295400" y="1024961"/>
            <a:ext cx="7162800" cy="860989"/>
          </a:xfrm>
        </p:spPr>
        <p:txBody>
          <a:bodyPr>
            <a:normAutofit/>
          </a:bodyPr>
          <a:lstStyle/>
          <a:p>
            <a:pPr>
              <a:defRPr/>
            </a:pPr>
            <a:r>
              <a:rPr lang="en-US" altLang="en-US" b="1" dirty="0" smtClean="0">
                <a:solidFill>
                  <a:srgbClr val="FFCC66"/>
                </a:solidFill>
                <a:effectLst>
                  <a:outerShdw blurRad="38100" dist="38100" dir="2700000" algn="tl">
                    <a:srgbClr val="C0C0C0"/>
                  </a:outerShdw>
                </a:effectLst>
              </a:rPr>
              <a:t>2017 – Thing that make one go hmmm</a:t>
            </a:r>
          </a:p>
          <a:p>
            <a:pPr>
              <a:defRPr/>
            </a:pPr>
            <a:r>
              <a:rPr lang="en-US" altLang="en-US" sz="1800" b="1" dirty="0" smtClean="0">
                <a:solidFill>
                  <a:srgbClr val="FF8F8F"/>
                </a:solidFill>
                <a:effectLst>
                  <a:outerShdw blurRad="38100" dist="38100" dir="2700000" algn="tl">
                    <a:srgbClr val="C0C0C0"/>
                  </a:outerShdw>
                </a:effectLst>
              </a:rPr>
              <a:t>(Addition of New Diesel Generator)</a:t>
            </a:r>
            <a:endParaRPr lang="en-US" altLang="en-US" sz="1800" dirty="0" smtClean="0">
              <a:solidFill>
                <a:srgbClr val="FF8F8F"/>
              </a:solidFil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33924" y="2285071"/>
            <a:ext cx="4259088" cy="2858429"/>
          </a:xfrm>
          <a:prstGeom prst="rect">
            <a:avLst/>
          </a:prstGeom>
          <a:effectLst>
            <a:softEdge rad="749300"/>
          </a:effectLst>
        </p:spPr>
      </p:pic>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6529" y="1581150"/>
            <a:ext cx="5334000" cy="2985438"/>
          </a:xfrm>
          <a:prstGeom prst="rect">
            <a:avLst/>
          </a:prstGeom>
          <a:noFill/>
          <a:ln>
            <a:noFill/>
          </a:ln>
          <a:effectLst>
            <a:softEdge rad="3302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2362200" y="4618005"/>
            <a:ext cx="3576941" cy="369332"/>
          </a:xfrm>
          <a:prstGeom prst="rect">
            <a:avLst/>
          </a:prstGeom>
        </p:spPr>
        <p:txBody>
          <a:bodyPr wrap="none">
            <a:spAutoFit/>
          </a:bodyPr>
          <a:lstStyle/>
          <a:p>
            <a:r>
              <a:rPr lang="en-US" dirty="0"/>
              <a:t>https://youtu.be/XF2ayWcJfxo?t=95</a:t>
            </a:r>
          </a:p>
        </p:txBody>
      </p:sp>
    </p:spTree>
    <p:extLst>
      <p:ext uri="{BB962C8B-B14F-4D97-AF65-F5344CB8AC3E}">
        <p14:creationId xmlns:p14="http://schemas.microsoft.com/office/powerpoint/2010/main" val="2021901239"/>
      </p:ext>
    </p:extLst>
  </p:cSld>
  <p:clrMapOvr>
    <a:masterClrMapping/>
  </p:clrMapOvr>
  <p:transition spd="slow">
    <p:push dir="u"/>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 and A (Air Permit Related)</a:t>
            </a:r>
            <a:endParaRPr lang="en-US" dirty="0"/>
          </a:p>
        </p:txBody>
      </p:sp>
      <p:sp>
        <p:nvSpPr>
          <p:cNvPr id="3" name="Text Placeholder 2"/>
          <p:cNvSpPr>
            <a:spLocks noGrp="1"/>
          </p:cNvSpPr>
          <p:nvPr>
            <p:ph type="body" idx="1"/>
          </p:nvPr>
        </p:nvSpPr>
        <p:spPr/>
        <p:txBody>
          <a:bodyPr/>
          <a:lstStyle/>
          <a:p>
            <a:r>
              <a:rPr lang="en-US" dirty="0" smtClean="0"/>
              <a:t>Questions from AQDX</a:t>
            </a:r>
            <a:endParaRPr lang="en-US" dirty="0"/>
          </a:p>
        </p:txBody>
      </p:sp>
      <p:sp>
        <p:nvSpPr>
          <p:cNvPr id="4" name="Content Placeholder 3"/>
          <p:cNvSpPr>
            <a:spLocks noGrp="1"/>
          </p:cNvSpPr>
          <p:nvPr>
            <p:ph sz="half" idx="2"/>
          </p:nvPr>
        </p:nvSpPr>
        <p:spPr/>
        <p:txBody>
          <a:bodyPr>
            <a:normAutofit fontScale="85000" lnSpcReduction="10000"/>
          </a:bodyPr>
          <a:lstStyle/>
          <a:p>
            <a:pPr lvl="0" fontAlgn="base"/>
            <a:r>
              <a:rPr lang="en-US" b="1" dirty="0"/>
              <a:t>Loading of </a:t>
            </a:r>
            <a:r>
              <a:rPr lang="en-US" b="1" dirty="0" smtClean="0"/>
              <a:t>Gasoline revision:</a:t>
            </a:r>
            <a:endParaRPr lang="en-US" b="1" dirty="0"/>
          </a:p>
          <a:p>
            <a:pPr lvl="1" fontAlgn="base"/>
            <a:r>
              <a:rPr lang="en-US" sz="1600" b="1" dirty="0"/>
              <a:t>The Permittee shall only load, allow the loading, or provide equipment for the loading of gasoline from only a gasoline cargo tank identified with a valid Maricopa County Vapor Tightness Test decal that is permanently mounted near the front on the right (passenger) side of the vessel into any stationary gasoline storage tank unless one of the following conditions are met:</a:t>
            </a:r>
          </a:p>
          <a:p>
            <a:pPr lvl="2" fontAlgn="base"/>
            <a:r>
              <a:rPr lang="en-US" dirty="0">
                <a:solidFill>
                  <a:srgbClr val="FF0000"/>
                </a:solidFill>
              </a:rPr>
              <a:t>The owner or operator of the gasoline cargo tank submits a signed affidavit to the Control officer documenting compliance with Sections 103.2.a(1)-(4) of Rule 352 and a copy of the signed affidavit is available in the gasoline cargo tank for inspection; </a:t>
            </a:r>
            <a:r>
              <a:rPr lang="en-US" dirty="0" smtClean="0">
                <a:solidFill>
                  <a:srgbClr val="FF0000"/>
                </a:solidFill>
              </a:rPr>
              <a:t>or</a:t>
            </a:r>
            <a:endParaRPr lang="en-US" dirty="0">
              <a:solidFill>
                <a:srgbClr val="FF0000"/>
              </a:solidFill>
            </a:endParaRPr>
          </a:p>
        </p:txBody>
      </p:sp>
      <p:sp>
        <p:nvSpPr>
          <p:cNvPr id="5" name="Text Placeholder 4"/>
          <p:cNvSpPr>
            <a:spLocks noGrp="1"/>
          </p:cNvSpPr>
          <p:nvPr>
            <p:ph type="body" sz="quarter" idx="3"/>
          </p:nvPr>
        </p:nvSpPr>
        <p:spPr/>
        <p:txBody>
          <a:bodyPr/>
          <a:lstStyle/>
          <a:p>
            <a:r>
              <a:rPr lang="en-US" dirty="0" smtClean="0"/>
              <a:t>PING Answers</a:t>
            </a:r>
            <a:endParaRPr lang="en-US" dirty="0"/>
          </a:p>
        </p:txBody>
      </p:sp>
      <p:sp>
        <p:nvSpPr>
          <p:cNvPr id="6" name="Content Placeholder 5"/>
          <p:cNvSpPr>
            <a:spLocks noGrp="1"/>
          </p:cNvSpPr>
          <p:nvPr>
            <p:ph sz="quarter" idx="4"/>
          </p:nvPr>
        </p:nvSpPr>
        <p:spPr>
          <a:xfrm>
            <a:off x="4724400" y="1631156"/>
            <a:ext cx="3962404" cy="2963466"/>
          </a:xfrm>
        </p:spPr>
        <p:txBody>
          <a:bodyPr>
            <a:normAutofit/>
          </a:bodyPr>
          <a:lstStyle/>
          <a:p>
            <a:r>
              <a:rPr lang="en-US" dirty="0" smtClean="0"/>
              <a:t>Attached </a:t>
            </a:r>
            <a:r>
              <a:rPr lang="en-US" dirty="0"/>
              <a:t>showing that it is Tier 3  EPA Certified in the spec sheet section.).  </a:t>
            </a:r>
            <a:endParaRPr lang="en-US" dirty="0" smtClean="0"/>
          </a:p>
          <a:p>
            <a:r>
              <a:rPr lang="en-US" dirty="0" smtClean="0"/>
              <a:t>I </a:t>
            </a:r>
            <a:r>
              <a:rPr lang="en-US" dirty="0"/>
              <a:t>do not see the actual date of manufacture for the engine, so I requested this from our installation contractor and I will send this to you as soon as received.</a:t>
            </a:r>
          </a:p>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10</a:t>
            </a:fld>
            <a:endParaRPr lang="en-US" dirty="0"/>
          </a:p>
        </p:txBody>
      </p:sp>
    </p:spTree>
    <p:extLst>
      <p:ext uri="{BB962C8B-B14F-4D97-AF65-F5344CB8AC3E}">
        <p14:creationId xmlns:p14="http://schemas.microsoft.com/office/powerpoint/2010/main" val="292651071"/>
      </p:ext>
    </p:extLst>
  </p:cSld>
  <p:clrMapOvr>
    <a:masterClrMapping/>
  </p:clrMapOvr>
  <p:transition spd="slow">
    <p:push dir="u"/>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NR and A (Air Permit Related)</a:t>
            </a:r>
            <a:endParaRPr lang="en-US" dirty="0"/>
          </a:p>
        </p:txBody>
      </p:sp>
      <p:sp>
        <p:nvSpPr>
          <p:cNvPr id="3" name="Text Placeholder 2"/>
          <p:cNvSpPr>
            <a:spLocks noGrp="1"/>
          </p:cNvSpPr>
          <p:nvPr>
            <p:ph type="body" idx="1"/>
          </p:nvPr>
        </p:nvSpPr>
        <p:spPr/>
        <p:txBody>
          <a:bodyPr/>
          <a:lstStyle/>
          <a:p>
            <a:r>
              <a:rPr lang="en-US" dirty="0" smtClean="0"/>
              <a:t>New request  from AQDX</a:t>
            </a:r>
            <a:endParaRPr lang="en-US" dirty="0"/>
          </a:p>
        </p:txBody>
      </p:sp>
      <p:sp>
        <p:nvSpPr>
          <p:cNvPr id="4" name="Content Placeholder 3"/>
          <p:cNvSpPr>
            <a:spLocks noGrp="1"/>
          </p:cNvSpPr>
          <p:nvPr>
            <p:ph sz="half" idx="2"/>
          </p:nvPr>
        </p:nvSpPr>
        <p:spPr>
          <a:xfrm>
            <a:off x="457202" y="1631155"/>
            <a:ext cx="4040188" cy="3365725"/>
          </a:xfrm>
        </p:spPr>
        <p:txBody>
          <a:bodyPr>
            <a:normAutofit fontScale="92500" lnSpcReduction="20000"/>
          </a:bodyPr>
          <a:lstStyle/>
          <a:p>
            <a:pPr lvl="0" fontAlgn="base"/>
            <a:r>
              <a:rPr lang="en-US" sz="1900" b="1" dirty="0"/>
              <a:t>Gasoline Storage Equipment and Operation Requirements:</a:t>
            </a:r>
          </a:p>
          <a:p>
            <a:r>
              <a:rPr lang="en-US" sz="1900" dirty="0"/>
              <a:t>The Permittee shall not transfer or permit the transfer of gasoline</a:t>
            </a:r>
            <a:r>
              <a:rPr lang="en-US" sz="1900" i="1" dirty="0"/>
              <a:t> </a:t>
            </a:r>
            <a:r>
              <a:rPr lang="en-US" sz="1900" dirty="0"/>
              <a:t>from any gasoline delivery vessel into any stationary dispensing tank</a:t>
            </a:r>
            <a:r>
              <a:rPr lang="en-US" sz="1900" i="1" dirty="0"/>
              <a:t> </a:t>
            </a:r>
            <a:r>
              <a:rPr lang="en-US" sz="1900" dirty="0"/>
              <a:t>with a tank capacity of more than 250 gallons unless the following requirements are met: </a:t>
            </a:r>
          </a:p>
          <a:p>
            <a:pPr lvl="1" fontAlgn="base"/>
            <a:r>
              <a:rPr lang="en-US" sz="1700" b="1" dirty="0"/>
              <a:t>Each underground storage tank (UST) shall comply with the following:</a:t>
            </a:r>
          </a:p>
          <a:p>
            <a:pPr lvl="2" fontAlgn="base"/>
            <a:r>
              <a:rPr lang="en-US" sz="1500" b="1" dirty="0">
                <a:solidFill>
                  <a:srgbClr val="FF0000"/>
                </a:solidFill>
              </a:rPr>
              <a:t>A pressure-vacuum vent shall be installed and maintained per manufacturer’s specifications</a:t>
            </a:r>
            <a:r>
              <a:rPr lang="en-US" sz="1400" b="1" dirty="0">
                <a:solidFill>
                  <a:srgbClr val="FF0000"/>
                </a:solidFill>
              </a:rPr>
              <a:t>;</a:t>
            </a:r>
          </a:p>
        </p:txBody>
      </p:sp>
      <p:sp>
        <p:nvSpPr>
          <p:cNvPr id="5" name="Text Placeholder 4"/>
          <p:cNvSpPr>
            <a:spLocks noGrp="1"/>
          </p:cNvSpPr>
          <p:nvPr>
            <p:ph type="body" sz="quarter" idx="3"/>
          </p:nvPr>
        </p:nvSpPr>
        <p:spPr/>
        <p:txBody>
          <a:bodyPr/>
          <a:lstStyle/>
          <a:p>
            <a:r>
              <a:rPr lang="en-US" dirty="0" smtClean="0"/>
              <a:t>PING resolution</a:t>
            </a:r>
            <a:endParaRPr lang="en-US" dirty="0"/>
          </a:p>
        </p:txBody>
      </p:sp>
      <p:sp>
        <p:nvSpPr>
          <p:cNvPr id="6" name="Content Placeholder 5"/>
          <p:cNvSpPr>
            <a:spLocks noGrp="1"/>
          </p:cNvSpPr>
          <p:nvPr>
            <p:ph sz="quarter" idx="4"/>
          </p:nvPr>
        </p:nvSpPr>
        <p:spPr>
          <a:xfrm>
            <a:off x="4724400" y="1631156"/>
            <a:ext cx="3962404" cy="2963466"/>
          </a:xfrm>
        </p:spPr>
        <p:txBody>
          <a:bodyPr>
            <a:normAutofit/>
          </a:bodyPr>
          <a:lstStyle/>
          <a:p>
            <a:pPr marL="0" indent="0">
              <a:buNone/>
            </a:pPr>
            <a:r>
              <a:rPr lang="en-US" b="1" dirty="0" smtClean="0"/>
              <a:t>Pressure-vacuum caps were installed for the gasoline stack as requested.</a:t>
            </a:r>
            <a:endParaRPr lang="en-US" b="1" dirty="0"/>
          </a:p>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11</a:t>
            </a:fld>
            <a:endParaRPr lang="en-US" dirty="0"/>
          </a:p>
        </p:txBody>
      </p:sp>
      <p:pic>
        <p:nvPicPr>
          <p:cNvPr id="8" name="Picture 7"/>
          <p:cNvPicPr>
            <a:picLocks noChangeAspect="1"/>
          </p:cNvPicPr>
          <p:nvPr/>
        </p:nvPicPr>
        <p:blipFill>
          <a:blip r:embed="rId2"/>
          <a:stretch>
            <a:fillRect/>
          </a:stretch>
        </p:blipFill>
        <p:spPr>
          <a:xfrm>
            <a:off x="5257800" y="2317181"/>
            <a:ext cx="2514600" cy="2679700"/>
          </a:xfrm>
          <a:prstGeom prst="rect">
            <a:avLst/>
          </a:prstGeom>
        </p:spPr>
      </p:pic>
    </p:spTree>
    <p:extLst>
      <p:ext uri="{BB962C8B-B14F-4D97-AF65-F5344CB8AC3E}">
        <p14:creationId xmlns:p14="http://schemas.microsoft.com/office/powerpoint/2010/main" val="602545750"/>
      </p:ext>
    </p:extLst>
  </p:cSld>
  <p:clrMapOvr>
    <a:masterClrMapping/>
  </p:clrMapOvr>
  <p:transition spd="slow">
    <p:push dir="u"/>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 and A (Air Permit Related)</a:t>
            </a:r>
            <a:endParaRPr lang="en-US" dirty="0"/>
          </a:p>
        </p:txBody>
      </p:sp>
      <p:sp>
        <p:nvSpPr>
          <p:cNvPr id="3" name="Text Placeholder 2"/>
          <p:cNvSpPr>
            <a:spLocks noGrp="1"/>
          </p:cNvSpPr>
          <p:nvPr>
            <p:ph type="body" idx="1"/>
          </p:nvPr>
        </p:nvSpPr>
        <p:spPr/>
        <p:txBody>
          <a:bodyPr/>
          <a:lstStyle/>
          <a:p>
            <a:r>
              <a:rPr lang="en-US" dirty="0" smtClean="0"/>
              <a:t>Questions from AQDX</a:t>
            </a:r>
            <a:endParaRPr lang="en-US" dirty="0"/>
          </a:p>
        </p:txBody>
      </p:sp>
      <p:sp>
        <p:nvSpPr>
          <p:cNvPr id="4" name="Content Placeholder 3"/>
          <p:cNvSpPr>
            <a:spLocks noGrp="1"/>
          </p:cNvSpPr>
          <p:nvPr>
            <p:ph sz="half" idx="2"/>
          </p:nvPr>
        </p:nvSpPr>
        <p:spPr>
          <a:xfrm>
            <a:off x="457202" y="1631156"/>
            <a:ext cx="4040188" cy="3455194"/>
          </a:xfrm>
        </p:spPr>
        <p:txBody>
          <a:bodyPr>
            <a:normAutofit/>
          </a:bodyPr>
          <a:lstStyle/>
          <a:p>
            <a:r>
              <a:rPr lang="en-US" sz="2400" dirty="0" smtClean="0"/>
              <a:t>When was the engine manufactured ?</a:t>
            </a:r>
          </a:p>
          <a:p>
            <a:r>
              <a:rPr lang="en-US" sz="2400" dirty="0" smtClean="0"/>
              <a:t>Since </a:t>
            </a:r>
            <a:r>
              <a:rPr lang="en-US" sz="2400" dirty="0"/>
              <a:t>the application shows only the date of installation, </a:t>
            </a:r>
            <a:r>
              <a:rPr lang="en-US" sz="2400" b="1" dirty="0"/>
              <a:t>we will need the date of manufacture of this engine.</a:t>
            </a:r>
          </a:p>
        </p:txBody>
      </p:sp>
      <p:sp>
        <p:nvSpPr>
          <p:cNvPr id="5" name="Text Placeholder 4"/>
          <p:cNvSpPr>
            <a:spLocks noGrp="1"/>
          </p:cNvSpPr>
          <p:nvPr>
            <p:ph type="body" sz="quarter" idx="3"/>
          </p:nvPr>
        </p:nvSpPr>
        <p:spPr/>
        <p:txBody>
          <a:bodyPr/>
          <a:lstStyle/>
          <a:p>
            <a:r>
              <a:rPr lang="en-US" dirty="0" smtClean="0"/>
              <a:t>PING Answers</a:t>
            </a:r>
            <a:endParaRPr lang="en-US" dirty="0"/>
          </a:p>
        </p:txBody>
      </p:sp>
      <p:sp>
        <p:nvSpPr>
          <p:cNvPr id="6" name="Content Placeholder 5"/>
          <p:cNvSpPr>
            <a:spLocks noGrp="1"/>
          </p:cNvSpPr>
          <p:nvPr>
            <p:ph sz="quarter" idx="4"/>
          </p:nvPr>
        </p:nvSpPr>
        <p:spPr>
          <a:xfrm>
            <a:off x="4724400" y="1631156"/>
            <a:ext cx="3962404" cy="2963466"/>
          </a:xfrm>
        </p:spPr>
        <p:txBody>
          <a:bodyPr>
            <a:normAutofit/>
          </a:bodyPr>
          <a:lstStyle/>
          <a:p>
            <a:r>
              <a:rPr lang="en-US" sz="2000" dirty="0" smtClean="0"/>
              <a:t>Attached </a:t>
            </a:r>
            <a:r>
              <a:rPr lang="en-US" sz="2000" dirty="0"/>
              <a:t>showing that it is Tier 3  EPA Certified in the spec sheet section.).  </a:t>
            </a:r>
            <a:endParaRPr lang="en-US" sz="2000" dirty="0" smtClean="0"/>
          </a:p>
          <a:p>
            <a:r>
              <a:rPr lang="en-US" sz="2000" dirty="0" smtClean="0"/>
              <a:t>I </a:t>
            </a:r>
            <a:r>
              <a:rPr lang="en-US" sz="2000" dirty="0"/>
              <a:t>do not see the actual date of manufacture for the engine, so I requested this from our installation </a:t>
            </a:r>
            <a:r>
              <a:rPr lang="en-US" sz="2000" dirty="0" smtClean="0"/>
              <a:t>contractor. </a:t>
            </a:r>
          </a:p>
          <a:p>
            <a:r>
              <a:rPr lang="en-US" sz="2000" b="1" dirty="0" smtClean="0"/>
              <a:t>They Indicated that it was September 2106.</a:t>
            </a:r>
            <a:endParaRPr lang="en-US" sz="2000" b="1" dirty="0"/>
          </a:p>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12</a:t>
            </a:fld>
            <a:endParaRPr lang="en-US" dirty="0"/>
          </a:p>
        </p:txBody>
      </p:sp>
    </p:spTree>
    <p:extLst>
      <p:ext uri="{BB962C8B-B14F-4D97-AF65-F5344CB8AC3E}">
        <p14:creationId xmlns:p14="http://schemas.microsoft.com/office/powerpoint/2010/main" val="2186054573"/>
      </p:ext>
    </p:extLst>
  </p:cSld>
  <p:clrMapOvr>
    <a:masterClrMapping/>
  </p:clrMapOvr>
  <p:transition spd="slow">
    <p:push dir="u"/>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 and A (Air Permit Related)</a:t>
            </a:r>
            <a:endParaRPr lang="en-US" dirty="0"/>
          </a:p>
        </p:txBody>
      </p:sp>
      <p:sp>
        <p:nvSpPr>
          <p:cNvPr id="3" name="Text Placeholder 2"/>
          <p:cNvSpPr>
            <a:spLocks noGrp="1"/>
          </p:cNvSpPr>
          <p:nvPr>
            <p:ph type="body" idx="1"/>
          </p:nvPr>
        </p:nvSpPr>
        <p:spPr/>
        <p:txBody>
          <a:bodyPr/>
          <a:lstStyle/>
          <a:p>
            <a:r>
              <a:rPr lang="en-US" dirty="0" smtClean="0"/>
              <a:t>Questions from PING</a:t>
            </a:r>
            <a:endParaRPr lang="en-US" dirty="0"/>
          </a:p>
        </p:txBody>
      </p:sp>
      <p:sp>
        <p:nvSpPr>
          <p:cNvPr id="4" name="Content Placeholder 3"/>
          <p:cNvSpPr>
            <a:spLocks noGrp="1"/>
          </p:cNvSpPr>
          <p:nvPr>
            <p:ph sz="half" idx="2"/>
          </p:nvPr>
        </p:nvSpPr>
        <p:spPr>
          <a:xfrm>
            <a:off x="457202" y="1631156"/>
            <a:ext cx="4040188" cy="3512344"/>
          </a:xfrm>
        </p:spPr>
        <p:txBody>
          <a:bodyPr>
            <a:normAutofit lnSpcReduction="10000"/>
          </a:bodyPr>
          <a:lstStyle/>
          <a:p>
            <a:r>
              <a:rPr lang="en-US" b="1" dirty="0"/>
              <a:t>One question I have from my read of the draft permit is related to our emergency generators. The permit states that </a:t>
            </a:r>
            <a:r>
              <a:rPr lang="en-US" b="1" i="1" dirty="0"/>
              <a:t>The Permittee shall limit the total hours of operation of the emergency engines to no more than 500 hours each per any twelve consecutive months including the hours listed in Subsection [a] above</a:t>
            </a:r>
            <a:r>
              <a:rPr lang="en-US" b="1" dirty="0"/>
              <a:t>. </a:t>
            </a:r>
            <a:endParaRPr lang="en-US" b="1" dirty="0" smtClean="0"/>
          </a:p>
          <a:p>
            <a:r>
              <a:rPr lang="en-US" b="1" dirty="0" smtClean="0"/>
              <a:t>Since </a:t>
            </a:r>
            <a:r>
              <a:rPr lang="en-US" b="1" dirty="0"/>
              <a:t>we have a new diesel fueled emergency generator, is this condition for each generator or a combination of the both?</a:t>
            </a:r>
          </a:p>
        </p:txBody>
      </p:sp>
      <p:sp>
        <p:nvSpPr>
          <p:cNvPr id="5" name="Text Placeholder 4"/>
          <p:cNvSpPr>
            <a:spLocks noGrp="1"/>
          </p:cNvSpPr>
          <p:nvPr>
            <p:ph type="body" sz="quarter" idx="3"/>
          </p:nvPr>
        </p:nvSpPr>
        <p:spPr/>
        <p:txBody>
          <a:bodyPr/>
          <a:lstStyle/>
          <a:p>
            <a:r>
              <a:rPr lang="en-US" dirty="0" smtClean="0"/>
              <a:t>AQDX Answers</a:t>
            </a:r>
            <a:endParaRPr lang="en-US" dirty="0"/>
          </a:p>
        </p:txBody>
      </p:sp>
      <p:sp>
        <p:nvSpPr>
          <p:cNvPr id="6" name="Content Placeholder 5"/>
          <p:cNvSpPr>
            <a:spLocks noGrp="1"/>
          </p:cNvSpPr>
          <p:nvPr>
            <p:ph sz="quarter" idx="4"/>
          </p:nvPr>
        </p:nvSpPr>
        <p:spPr>
          <a:xfrm>
            <a:off x="4724400" y="1631156"/>
            <a:ext cx="3962404" cy="2963466"/>
          </a:xfrm>
        </p:spPr>
        <p:txBody>
          <a:bodyPr>
            <a:normAutofit/>
          </a:bodyPr>
          <a:lstStyle/>
          <a:p>
            <a:r>
              <a:rPr lang="en-US" dirty="0"/>
              <a:t>To answer your question, the 500 hours are for each </a:t>
            </a:r>
            <a:r>
              <a:rPr lang="en-US" dirty="0" smtClean="0"/>
              <a:t>engine.</a:t>
            </a:r>
          </a:p>
          <a:p>
            <a:r>
              <a:rPr lang="en-US" dirty="0"/>
              <a:t>I</a:t>
            </a:r>
            <a:r>
              <a:rPr lang="en-US" dirty="0" smtClean="0"/>
              <a:t>ncluding </a:t>
            </a:r>
            <a:r>
              <a:rPr lang="en-US" dirty="0"/>
              <a:t>the 100 hours for maintenance for that engine only. </a:t>
            </a:r>
          </a:p>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13</a:t>
            </a:fld>
            <a:endParaRPr lang="en-US" dirty="0"/>
          </a:p>
        </p:txBody>
      </p:sp>
    </p:spTree>
    <p:extLst>
      <p:ext uri="{BB962C8B-B14F-4D97-AF65-F5344CB8AC3E}">
        <p14:creationId xmlns:p14="http://schemas.microsoft.com/office/powerpoint/2010/main" val="2122975648"/>
      </p:ext>
    </p:extLst>
  </p:cSld>
  <p:clrMapOvr>
    <a:masterClrMapping/>
  </p:clrMapOvr>
  <p:transition spd="slow">
    <p:push dir="u"/>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 and A (Air Permit Related)</a:t>
            </a:r>
            <a:endParaRPr lang="en-US" dirty="0"/>
          </a:p>
        </p:txBody>
      </p:sp>
      <p:sp>
        <p:nvSpPr>
          <p:cNvPr id="3" name="Text Placeholder 2"/>
          <p:cNvSpPr>
            <a:spLocks noGrp="1"/>
          </p:cNvSpPr>
          <p:nvPr>
            <p:ph type="body" idx="1"/>
          </p:nvPr>
        </p:nvSpPr>
        <p:spPr/>
        <p:txBody>
          <a:bodyPr/>
          <a:lstStyle/>
          <a:p>
            <a:r>
              <a:rPr lang="en-US" dirty="0" smtClean="0"/>
              <a:t>Requests from PING</a:t>
            </a:r>
            <a:endParaRPr lang="en-US" dirty="0"/>
          </a:p>
        </p:txBody>
      </p:sp>
      <p:sp>
        <p:nvSpPr>
          <p:cNvPr id="4" name="Content Placeholder 3"/>
          <p:cNvSpPr>
            <a:spLocks noGrp="1"/>
          </p:cNvSpPr>
          <p:nvPr>
            <p:ph sz="half" idx="2"/>
          </p:nvPr>
        </p:nvSpPr>
        <p:spPr>
          <a:xfrm>
            <a:off x="457202" y="1631156"/>
            <a:ext cx="4040188" cy="3512344"/>
          </a:xfrm>
        </p:spPr>
        <p:txBody>
          <a:bodyPr>
            <a:normAutofit fontScale="92500" lnSpcReduction="10000"/>
          </a:bodyPr>
          <a:lstStyle/>
          <a:p>
            <a:r>
              <a:rPr lang="en-US" i="1" dirty="0"/>
              <a:t>PING’s current permit references a </a:t>
            </a:r>
            <a:r>
              <a:rPr lang="en-US" i="1" dirty="0" err="1"/>
              <a:t>MeCl</a:t>
            </a:r>
            <a:r>
              <a:rPr lang="en-US" i="1" dirty="0"/>
              <a:t> limit usage in Condition 25 (Condition 27 in the draft) . However, Condition 21 states that PING shall not use chemical strippers that contain </a:t>
            </a:r>
            <a:r>
              <a:rPr lang="en-US" i="1" dirty="0" err="1"/>
              <a:t>MeCl</a:t>
            </a:r>
            <a:r>
              <a:rPr lang="en-US" i="1" dirty="0"/>
              <a:t>. </a:t>
            </a:r>
            <a:endParaRPr lang="en-US" i="1" dirty="0" smtClean="0"/>
          </a:p>
          <a:p>
            <a:r>
              <a:rPr lang="en-US" dirty="0"/>
              <a:t>We are not currently using </a:t>
            </a:r>
            <a:r>
              <a:rPr lang="en-US" dirty="0" err="1"/>
              <a:t>MeCl</a:t>
            </a:r>
            <a:r>
              <a:rPr lang="en-US" dirty="0"/>
              <a:t>.  However, we request to continue to have the current permit condition in place to allow for its future use and operational flexibility.</a:t>
            </a:r>
          </a:p>
          <a:p>
            <a:r>
              <a:rPr lang="en-US" i="1" dirty="0" smtClean="0"/>
              <a:t>PING </a:t>
            </a:r>
            <a:r>
              <a:rPr lang="en-US" i="1" dirty="0"/>
              <a:t>requests that the language be consistent within the Draft Permit and the conditions are supported by the applicable </a:t>
            </a:r>
            <a:r>
              <a:rPr lang="en-US" i="1" dirty="0" smtClean="0"/>
              <a:t>rules.</a:t>
            </a:r>
            <a:endParaRPr lang="en-US" b="1" dirty="0"/>
          </a:p>
        </p:txBody>
      </p:sp>
      <p:sp>
        <p:nvSpPr>
          <p:cNvPr id="5" name="Text Placeholder 4"/>
          <p:cNvSpPr>
            <a:spLocks noGrp="1"/>
          </p:cNvSpPr>
          <p:nvPr>
            <p:ph type="body" sz="quarter" idx="3"/>
          </p:nvPr>
        </p:nvSpPr>
        <p:spPr/>
        <p:txBody>
          <a:bodyPr/>
          <a:lstStyle/>
          <a:p>
            <a:r>
              <a:rPr lang="en-US" dirty="0" smtClean="0"/>
              <a:t>AQDX Answers</a:t>
            </a:r>
            <a:endParaRPr lang="en-US" dirty="0"/>
          </a:p>
        </p:txBody>
      </p:sp>
      <p:sp>
        <p:nvSpPr>
          <p:cNvPr id="6" name="Content Placeholder 5"/>
          <p:cNvSpPr>
            <a:spLocks noGrp="1"/>
          </p:cNvSpPr>
          <p:nvPr>
            <p:ph sz="quarter" idx="4"/>
          </p:nvPr>
        </p:nvSpPr>
        <p:spPr>
          <a:xfrm>
            <a:off x="4724400" y="1631156"/>
            <a:ext cx="3962404" cy="2963466"/>
          </a:xfrm>
        </p:spPr>
        <p:txBody>
          <a:bodyPr>
            <a:normAutofit/>
          </a:bodyPr>
          <a:lstStyle/>
          <a:p>
            <a:r>
              <a:rPr lang="en-US" dirty="0"/>
              <a:t>Removed 21.b for consistency with PC#27</a:t>
            </a:r>
            <a:r>
              <a:rPr lang="en-US" dirty="0" smtClean="0"/>
              <a:t>.</a:t>
            </a:r>
          </a:p>
          <a:p>
            <a:r>
              <a:rPr lang="en-US" b="1" dirty="0"/>
              <a:t>27  Operating Limits:</a:t>
            </a:r>
          </a:p>
          <a:p>
            <a:r>
              <a:rPr lang="en-US" dirty="0"/>
              <a:t>The Permittee shall limit the usage of methylene chloride (</a:t>
            </a:r>
            <a:r>
              <a:rPr lang="en-US" dirty="0" err="1"/>
              <a:t>MeCl</a:t>
            </a:r>
            <a:r>
              <a:rPr lang="en-US" dirty="0"/>
              <a:t>) to no more than 67 gallons per rolling 12-month period.</a:t>
            </a:r>
          </a:p>
          <a:p>
            <a:pPr marL="0" indent="0">
              <a:buNone/>
            </a:pPr>
            <a:endParaRPr lang="en-US" dirty="0"/>
          </a:p>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14</a:t>
            </a:fld>
            <a:endParaRPr lang="en-US" dirty="0"/>
          </a:p>
        </p:txBody>
      </p:sp>
    </p:spTree>
    <p:extLst>
      <p:ext uri="{BB962C8B-B14F-4D97-AF65-F5344CB8AC3E}">
        <p14:creationId xmlns:p14="http://schemas.microsoft.com/office/powerpoint/2010/main" val="1052249297"/>
      </p:ext>
    </p:extLst>
  </p:cSld>
  <p:clrMapOvr>
    <a:masterClrMapping/>
  </p:clrMapOvr>
  <p:transition spd="slow">
    <p:push dir="u"/>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Other Changes (Not directly related to Non-Title V)</a:t>
            </a:r>
            <a:endParaRPr lang="en-US" dirty="0"/>
          </a:p>
        </p:txBody>
      </p:sp>
      <p:sp>
        <p:nvSpPr>
          <p:cNvPr id="3" name="Text Placeholder 2"/>
          <p:cNvSpPr>
            <a:spLocks noGrp="1"/>
          </p:cNvSpPr>
          <p:nvPr>
            <p:ph type="body" idx="1"/>
          </p:nvPr>
        </p:nvSpPr>
        <p:spPr>
          <a:xfrm>
            <a:off x="228600" y="1151334"/>
            <a:ext cx="2286000" cy="1496616"/>
          </a:xfrm>
        </p:spPr>
        <p:txBody>
          <a:bodyPr>
            <a:noAutofit/>
          </a:bodyPr>
          <a:lstStyle/>
          <a:p>
            <a:r>
              <a:rPr lang="en-US" sz="1600" dirty="0" smtClean="0"/>
              <a:t>Spill Prevention Control and Countermeasures Plan  and Storm Water Pollution Prevention Plan Changes.</a:t>
            </a:r>
            <a:endParaRPr lang="en-US" sz="1600" dirty="0"/>
          </a:p>
        </p:txBody>
      </p:sp>
      <p:sp>
        <p:nvSpPr>
          <p:cNvPr id="4" name="Content Placeholder 3"/>
          <p:cNvSpPr>
            <a:spLocks noGrp="1"/>
          </p:cNvSpPr>
          <p:nvPr>
            <p:ph sz="half" idx="2"/>
          </p:nvPr>
        </p:nvSpPr>
        <p:spPr>
          <a:xfrm>
            <a:off x="228600" y="2647950"/>
            <a:ext cx="2160167" cy="2495550"/>
          </a:xfrm>
        </p:spPr>
        <p:txBody>
          <a:bodyPr>
            <a:normAutofit/>
          </a:bodyPr>
          <a:lstStyle/>
          <a:p>
            <a:pPr marL="0" indent="0">
              <a:buNone/>
            </a:pPr>
            <a:r>
              <a:rPr lang="en-US" b="1" dirty="0" smtClean="0"/>
              <a:t>PING needed to update both plans and add the new generator to site numerous maps</a:t>
            </a:r>
            <a:endParaRPr lang="en-US" b="1" dirty="0"/>
          </a:p>
        </p:txBody>
      </p:sp>
      <p:sp>
        <p:nvSpPr>
          <p:cNvPr id="5" name="Text Placeholder 4"/>
          <p:cNvSpPr>
            <a:spLocks noGrp="1"/>
          </p:cNvSpPr>
          <p:nvPr>
            <p:ph type="body" sz="quarter" idx="3"/>
          </p:nvPr>
        </p:nvSpPr>
        <p:spPr/>
        <p:txBody>
          <a:bodyPr/>
          <a:lstStyle/>
          <a:p>
            <a:endParaRPr lang="en-US" dirty="0"/>
          </a:p>
        </p:txBody>
      </p:sp>
      <p:sp>
        <p:nvSpPr>
          <p:cNvPr id="6" name="Content Placeholder 5"/>
          <p:cNvSpPr>
            <a:spLocks noGrp="1"/>
          </p:cNvSpPr>
          <p:nvPr>
            <p:ph sz="quarter" idx="4"/>
          </p:nvPr>
        </p:nvSpPr>
        <p:spPr>
          <a:xfrm>
            <a:off x="4724400" y="1631156"/>
            <a:ext cx="3962404" cy="2963466"/>
          </a:xfrm>
        </p:spPr>
        <p:txBody>
          <a:bodyPr>
            <a:normAutofit/>
          </a:bodyPr>
          <a:lstStyle/>
          <a:p>
            <a:pPr marL="0" indent="0">
              <a:buNone/>
            </a:pPr>
            <a:endParaRPr lang="en-US" dirty="0"/>
          </a:p>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15</a:t>
            </a:fld>
            <a:endParaRPr lang="en-US" dirty="0"/>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88767" y="971550"/>
            <a:ext cx="6450433" cy="4171950"/>
          </a:xfrm>
          <a:prstGeom prst="rect">
            <a:avLst/>
          </a:prstGeom>
        </p:spPr>
      </p:pic>
    </p:spTree>
    <p:extLst>
      <p:ext uri="{BB962C8B-B14F-4D97-AF65-F5344CB8AC3E}">
        <p14:creationId xmlns:p14="http://schemas.microsoft.com/office/powerpoint/2010/main" val="2513229711"/>
      </p:ext>
    </p:extLst>
  </p:cSld>
  <p:clrMapOvr>
    <a:masterClrMapping/>
  </p:clrMapOvr>
  <p:transition spd="slow">
    <p:push dir="u"/>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Other Changes (Not directly related to Non-Title V)</a:t>
            </a:r>
            <a:endParaRPr lang="en-US" dirty="0"/>
          </a:p>
        </p:txBody>
      </p:sp>
      <p:sp>
        <p:nvSpPr>
          <p:cNvPr id="3" name="Text Placeholder 2"/>
          <p:cNvSpPr>
            <a:spLocks noGrp="1"/>
          </p:cNvSpPr>
          <p:nvPr>
            <p:ph type="body" idx="1"/>
          </p:nvPr>
        </p:nvSpPr>
        <p:spPr>
          <a:xfrm>
            <a:off x="228600" y="1151334"/>
            <a:ext cx="2667000" cy="3554016"/>
          </a:xfrm>
        </p:spPr>
        <p:txBody>
          <a:bodyPr>
            <a:noAutofit/>
          </a:bodyPr>
          <a:lstStyle/>
          <a:p>
            <a:r>
              <a:rPr lang="en-US" sz="2400" dirty="0" smtClean="0"/>
              <a:t>The Hazardous Waste Contingency Plan, Fire Maps and NFPA required signage needed to be changed or added.</a:t>
            </a:r>
            <a:endParaRPr lang="en-US" sz="2400" dirty="0"/>
          </a:p>
        </p:txBody>
      </p:sp>
      <p:sp>
        <p:nvSpPr>
          <p:cNvPr id="6" name="Content Placeholder 5"/>
          <p:cNvSpPr>
            <a:spLocks noGrp="1"/>
          </p:cNvSpPr>
          <p:nvPr>
            <p:ph sz="quarter" idx="4"/>
          </p:nvPr>
        </p:nvSpPr>
        <p:spPr>
          <a:xfrm>
            <a:off x="4724400" y="1631156"/>
            <a:ext cx="3962404" cy="2963466"/>
          </a:xfrm>
        </p:spPr>
        <p:txBody>
          <a:bodyPr>
            <a:normAutofit/>
          </a:bodyPr>
          <a:lstStyle/>
          <a:p>
            <a:pPr marL="0" indent="0">
              <a:buNone/>
            </a:pPr>
            <a:endParaRPr lang="en-US" dirty="0"/>
          </a:p>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16</a:t>
            </a:fld>
            <a:endParaRPr lang="en-US" dirty="0"/>
          </a:p>
        </p:txBody>
      </p:sp>
      <p:pic>
        <p:nvPicPr>
          <p:cNvPr id="9" name="Picture 8"/>
          <p:cNvPicPr>
            <a:picLocks noChangeAspect="1"/>
          </p:cNvPicPr>
          <p:nvPr/>
        </p:nvPicPr>
        <p:blipFill>
          <a:blip r:embed="rId2"/>
          <a:stretch>
            <a:fillRect/>
          </a:stretch>
        </p:blipFill>
        <p:spPr>
          <a:xfrm>
            <a:off x="3253477" y="1333817"/>
            <a:ext cx="5433323" cy="3371533"/>
          </a:xfrm>
          <a:prstGeom prst="rect">
            <a:avLst/>
          </a:prstGeom>
        </p:spPr>
      </p:pic>
    </p:spTree>
    <p:extLst>
      <p:ext uri="{BB962C8B-B14F-4D97-AF65-F5344CB8AC3E}">
        <p14:creationId xmlns:p14="http://schemas.microsoft.com/office/powerpoint/2010/main" val="2703035135"/>
      </p:ext>
    </p:extLst>
  </p:cSld>
  <p:clrMapOvr>
    <a:masterClrMapping/>
  </p:clrMapOvr>
  <p:transition spd="slow">
    <p:push dir="u"/>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ChangeArrowheads="1"/>
          </p:cNvSpPr>
          <p:nvPr>
            <p:ph type="title"/>
          </p:nvPr>
        </p:nvSpPr>
        <p:spPr>
          <a:xfrm>
            <a:off x="457200" y="205977"/>
            <a:ext cx="8229600" cy="1503759"/>
          </a:xfrm>
        </p:spPr>
        <p:txBody>
          <a:bodyPr/>
          <a:lstStyle/>
          <a:p>
            <a:r>
              <a:rPr lang="en-US" altLang="en-US" sz="2400" dirty="0" smtClean="0"/>
              <a:t>Conclusions - Learn Be Proactive  </a:t>
            </a:r>
            <a:br>
              <a:rPr lang="en-US" altLang="en-US" sz="2400" dirty="0" smtClean="0"/>
            </a:br>
            <a:r>
              <a:rPr lang="en-US" altLang="en-US" sz="2400" dirty="0"/>
              <a:t>(</a:t>
            </a:r>
            <a:r>
              <a:rPr lang="en-US" altLang="en-US" sz="2400" dirty="0" smtClean="0"/>
              <a:t>Top 3 new AQ Rules)</a:t>
            </a:r>
            <a:endParaRPr lang="en-US" altLang="en-US" sz="2400" dirty="0"/>
          </a:p>
        </p:txBody>
      </p:sp>
      <p:pic>
        <p:nvPicPr>
          <p:cNvPr id="3" name="Picture 2"/>
          <p:cNvPicPr>
            <a:picLocks noChangeAspect="1"/>
          </p:cNvPicPr>
          <p:nvPr/>
        </p:nvPicPr>
        <p:blipFill>
          <a:blip r:embed="rId2"/>
          <a:stretch>
            <a:fillRect/>
          </a:stretch>
        </p:blipFill>
        <p:spPr>
          <a:xfrm>
            <a:off x="367645" y="1041821"/>
            <a:ext cx="2832755" cy="2362200"/>
          </a:xfrm>
          <a:prstGeom prst="rect">
            <a:avLst/>
          </a:prstGeom>
        </p:spPr>
      </p:pic>
      <p:pic>
        <p:nvPicPr>
          <p:cNvPr id="4" name="Picture 3"/>
          <p:cNvPicPr>
            <a:picLocks noChangeAspect="1"/>
          </p:cNvPicPr>
          <p:nvPr/>
        </p:nvPicPr>
        <p:blipFill>
          <a:blip r:embed="rId3"/>
          <a:stretch>
            <a:fillRect/>
          </a:stretch>
        </p:blipFill>
        <p:spPr>
          <a:xfrm>
            <a:off x="3378200" y="1709737"/>
            <a:ext cx="3149600" cy="2362200"/>
          </a:xfrm>
          <a:prstGeom prst="rect">
            <a:avLst/>
          </a:prstGeom>
        </p:spPr>
      </p:pic>
      <p:pic>
        <p:nvPicPr>
          <p:cNvPr id="5" name="Picture 4"/>
          <p:cNvPicPr>
            <a:picLocks noChangeAspect="1"/>
          </p:cNvPicPr>
          <p:nvPr/>
        </p:nvPicPr>
        <p:blipFill>
          <a:blip r:embed="rId4"/>
          <a:stretch>
            <a:fillRect/>
          </a:stretch>
        </p:blipFill>
        <p:spPr>
          <a:xfrm>
            <a:off x="6705601" y="3000375"/>
            <a:ext cx="2438400" cy="2143125"/>
          </a:xfrm>
          <a:prstGeom prst="rect">
            <a:avLst/>
          </a:prstGeom>
        </p:spPr>
      </p:pic>
    </p:spTree>
    <p:extLst>
      <p:ext uri="{BB962C8B-B14F-4D97-AF65-F5344CB8AC3E}">
        <p14:creationId xmlns:p14="http://schemas.microsoft.com/office/powerpoint/2010/main" val="2106090149"/>
      </p:ext>
    </p:extLst>
  </p:cSld>
  <p:clrMapOvr>
    <a:masterClrMapping/>
  </p:clrMapOvr>
  <p:transition spd="slow">
    <p:push dir="u"/>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Comments, Questions</a:t>
            </a:r>
            <a:endParaRPr lang="en-US" dirty="0"/>
          </a:p>
        </p:txBody>
      </p:sp>
      <p:sp>
        <p:nvSpPr>
          <p:cNvPr id="3" name="Subtitle 2"/>
          <p:cNvSpPr>
            <a:spLocks noGrp="1"/>
          </p:cNvSpPr>
          <p:nvPr>
            <p:ph type="subTitle" idx="1"/>
          </p:nvPr>
        </p:nvSpPr>
        <p:spPr/>
        <p:txBody>
          <a:bodyPr>
            <a:noAutofit/>
          </a:bodyPr>
          <a:lstStyle/>
          <a:p>
            <a:r>
              <a:rPr lang="en-US" sz="4400" dirty="0" smtClean="0"/>
              <a:t>And </a:t>
            </a:r>
          </a:p>
          <a:p>
            <a:r>
              <a:rPr lang="en-US" sz="4400" dirty="0" smtClean="0"/>
              <a:t>Thank You!</a:t>
            </a:r>
            <a:endParaRPr lang="en-US" sz="4400" dirty="0"/>
          </a:p>
        </p:txBody>
      </p:sp>
    </p:spTree>
    <p:extLst>
      <p:ext uri="{BB962C8B-B14F-4D97-AF65-F5344CB8AC3E}">
        <p14:creationId xmlns:p14="http://schemas.microsoft.com/office/powerpoint/2010/main" val="512065057"/>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2324100" y="590550"/>
            <a:ext cx="4495800" cy="857250"/>
          </a:xfrm>
        </p:spPr>
        <p:txBody>
          <a:bodyPr>
            <a:noAutofit/>
          </a:bodyPr>
          <a:lstStyle/>
          <a:p>
            <a:r>
              <a:rPr lang="en-US" altLang="en-US" sz="3600" b="1" dirty="0" smtClean="0"/>
              <a:t>Non-Title V Air Permit PING Major Activities</a:t>
            </a:r>
          </a:p>
        </p:txBody>
      </p:sp>
      <p:sp>
        <p:nvSpPr>
          <p:cNvPr id="7171" name="Rectangle 3"/>
          <p:cNvSpPr>
            <a:spLocks noGrp="1" noChangeArrowheads="1"/>
          </p:cNvSpPr>
          <p:nvPr>
            <p:ph type="body" idx="1"/>
          </p:nvPr>
        </p:nvSpPr>
        <p:spPr>
          <a:xfrm>
            <a:off x="457200" y="1885950"/>
            <a:ext cx="8229600" cy="3257550"/>
          </a:xfrm>
        </p:spPr>
        <p:txBody>
          <a:bodyPr>
            <a:normAutofit fontScale="92500"/>
          </a:bodyPr>
          <a:lstStyle/>
          <a:p>
            <a:r>
              <a:rPr lang="en-US" altLang="en-US" sz="3600" dirty="0" smtClean="0"/>
              <a:t>Solvents used in cleaning </a:t>
            </a:r>
          </a:p>
          <a:p>
            <a:r>
              <a:rPr lang="en-US" altLang="en-US" sz="3600" dirty="0" smtClean="0"/>
              <a:t>Painting</a:t>
            </a:r>
          </a:p>
          <a:p>
            <a:r>
              <a:rPr lang="en-US" altLang="en-US" sz="3600" dirty="0" smtClean="0"/>
              <a:t>Cutting, Grinding, Blasting</a:t>
            </a:r>
          </a:p>
          <a:p>
            <a:r>
              <a:rPr lang="en-US" altLang="en-US" sz="3600" dirty="0" smtClean="0"/>
              <a:t>On-site vehicle Usage(fuels and dust control)</a:t>
            </a:r>
          </a:p>
          <a:p>
            <a:r>
              <a:rPr lang="en-US" altLang="en-US" sz="3600" dirty="0" smtClean="0"/>
              <a:t>Emergency Generation Diesel Generators</a:t>
            </a:r>
          </a:p>
          <a:p>
            <a:endParaRPr lang="en-US" altLang="en-US" dirty="0" smtClean="0"/>
          </a:p>
        </p:txBody>
      </p:sp>
    </p:spTree>
    <p:extLst>
      <p:ext uri="{BB962C8B-B14F-4D97-AF65-F5344CB8AC3E}">
        <p14:creationId xmlns:p14="http://schemas.microsoft.com/office/powerpoint/2010/main" val="1857469234"/>
      </p:ext>
    </p:extLst>
  </p:cSld>
  <p:clrMapOvr>
    <a:masterClrMapping/>
  </p:clrMapOvr>
  <p:transition spd="slow">
    <p:push dir="u"/>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457200" y="209550"/>
            <a:ext cx="8229600" cy="1375172"/>
          </a:xfrm>
        </p:spPr>
        <p:txBody>
          <a:bodyPr/>
          <a:lstStyle/>
          <a:p>
            <a:pPr eaLnBrk="1" hangingPunct="1"/>
            <a:r>
              <a:rPr lang="en-US" b="0" dirty="0" smtClean="0">
                <a:solidFill>
                  <a:schemeClr val="tx1"/>
                </a:solidFill>
              </a:rPr>
              <a:t>Solvents </a:t>
            </a:r>
            <a:r>
              <a:rPr lang="en-US" dirty="0" smtClean="0"/>
              <a:t>Used In </a:t>
            </a:r>
            <a:r>
              <a:rPr lang="en-US" b="0" dirty="0" smtClean="0">
                <a:solidFill>
                  <a:schemeClr val="tx1"/>
                </a:solidFill>
              </a:rPr>
              <a:t>Assembly</a:t>
            </a:r>
            <a:endParaRPr lang="en-US" dirty="0" smtClean="0">
              <a:solidFill>
                <a:schemeClr val="tx1"/>
              </a:solidFill>
            </a:endParaRPr>
          </a:p>
        </p:txBody>
      </p:sp>
      <p:pic>
        <p:nvPicPr>
          <p:cNvPr id="39944" name="Picture 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941" y="1246970"/>
            <a:ext cx="2889721" cy="254397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5" name="Picture 1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09900" y="1885949"/>
            <a:ext cx="3203188" cy="252950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0" name="Picture 8" descr="P9020033"/>
          <p:cNvPicPr>
            <a:picLocks noChangeArrowheads="1"/>
          </p:cNvPicPr>
          <p:nvPr/>
        </p:nvPicPr>
        <p:blipFill>
          <a:blip r:embed="rId5" cstate="print">
            <a:lum bright="6000" contrast="6000"/>
            <a:extLst>
              <a:ext uri="{28A0092B-C50C-407E-A947-70E740481C1C}">
                <a14:useLocalDpi xmlns:a14="http://schemas.microsoft.com/office/drawing/2010/main" val="0"/>
              </a:ext>
            </a:extLst>
          </a:blip>
          <a:srcRect l="21449" t="32175" b="450"/>
          <a:stretch>
            <a:fillRect/>
          </a:stretch>
        </p:blipFill>
        <p:spPr bwMode="auto">
          <a:xfrm>
            <a:off x="6213088" y="2550840"/>
            <a:ext cx="2854712" cy="253550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37026296"/>
      </p:ext>
    </p:extLst>
  </p:cSld>
  <p:clrMapOvr>
    <a:masterClrMapping/>
  </p:clrMapOvr>
  <p:transition spd="slow">
    <p:push dir="u"/>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457200" y="438150"/>
            <a:ext cx="8229600" cy="625078"/>
          </a:xfrm>
        </p:spPr>
        <p:txBody>
          <a:bodyPr/>
          <a:lstStyle/>
          <a:p>
            <a:pPr eaLnBrk="1" hangingPunct="1"/>
            <a:r>
              <a:rPr lang="en-US" b="0" dirty="0" smtClean="0">
                <a:solidFill>
                  <a:schemeClr val="tx1"/>
                </a:solidFill>
              </a:rPr>
              <a:t>Painting related activities</a:t>
            </a:r>
            <a:endParaRPr lang="en-US" dirty="0" smtClean="0">
              <a:solidFill>
                <a:schemeClr val="tx1"/>
              </a:solidFill>
            </a:endParaRPr>
          </a:p>
        </p:txBody>
      </p:sp>
      <p:sp>
        <p:nvSpPr>
          <p:cNvPr id="38915" name="Rectangle 6"/>
          <p:cNvSpPr>
            <a:spLocks noChangeArrowheads="1"/>
          </p:cNvSpPr>
          <p:nvPr/>
        </p:nvSpPr>
        <p:spPr bwMode="auto">
          <a:xfrm>
            <a:off x="4573192" y="204430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endParaRPr lang="en-US">
              <a:latin typeface="Times New Roman" pitchFamily="18" charset="0"/>
            </a:endParaRPr>
          </a:p>
        </p:txBody>
      </p:sp>
      <p:pic>
        <p:nvPicPr>
          <p:cNvPr id="38920" name="Picture 13" descr="MVC-015f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00916" y="2952750"/>
            <a:ext cx="2890684" cy="213359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4233" t="3750" r="3357" b="8750"/>
          <a:stretch/>
        </p:blipFill>
        <p:spPr bwMode="auto">
          <a:xfrm>
            <a:off x="-76199" y="1076657"/>
            <a:ext cx="3200400" cy="2565208"/>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Lst>
        </p:spPr>
      </p:pic>
      <p:pic>
        <p:nvPicPr>
          <p:cNvPr id="38919" name="Picture 12" descr="P8110011"/>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15000"/>
                    </a14:imgEffect>
                  </a14:imgLayer>
                </a14:imgProps>
              </a:ext>
              <a:ext uri="{28A0092B-C50C-407E-A947-70E740481C1C}">
                <a14:useLocalDpi xmlns:a14="http://schemas.microsoft.com/office/drawing/2010/main" val="0"/>
              </a:ext>
            </a:extLst>
          </a:blip>
          <a:srcRect/>
          <a:stretch>
            <a:fillRect/>
          </a:stretch>
        </p:blipFill>
        <p:spPr bwMode="auto">
          <a:xfrm>
            <a:off x="3124200" y="1733550"/>
            <a:ext cx="2928353" cy="25146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389498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Rectangle 3"/>
          <p:cNvSpPr>
            <a:spLocks noChangeArrowheads="1"/>
          </p:cNvSpPr>
          <p:nvPr/>
        </p:nvSpPr>
        <p:spPr bwMode="auto">
          <a:xfrm>
            <a:off x="3261805" y="579596"/>
            <a:ext cx="4764715"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r>
              <a:rPr lang="en-US" sz="3200" dirty="0" smtClean="0"/>
              <a:t>Grinding &amp; Blasting</a:t>
            </a:r>
            <a:endParaRPr lang="en-US" sz="3200" dirty="0"/>
          </a:p>
        </p:txBody>
      </p:sp>
      <p:sp>
        <p:nvSpPr>
          <p:cNvPr id="37893" name="Text Box 6"/>
          <p:cNvSpPr txBox="1">
            <a:spLocks noChangeArrowheads="1"/>
          </p:cNvSpPr>
          <p:nvPr/>
        </p:nvSpPr>
        <p:spPr bwMode="auto">
          <a:xfrm>
            <a:off x="1851423" y="3858816"/>
            <a:ext cx="184731" cy="369332"/>
          </a:xfrm>
          <a:prstGeom prst="rect">
            <a:avLst/>
          </a:prstGeom>
          <a:noFill/>
          <a:ln>
            <a:noFill/>
          </a:ln>
          <a:effectLst/>
          <a:extLst>
            <a:ext uri="{909E8E84-426E-40DD-AFC4-6F175D3DCCD1}">
              <a14:hiddenFill xmlns:a14="http://schemas.microsoft.com/office/drawing/2010/main">
                <a:solidFill>
                  <a:schemeClr val="tx2"/>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US">
              <a:solidFill>
                <a:schemeClr val="bg1"/>
              </a:solidFill>
            </a:endParaRPr>
          </a:p>
        </p:txBody>
      </p:sp>
      <p:pic>
        <p:nvPicPr>
          <p:cNvPr id="10"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3708" y="1733550"/>
            <a:ext cx="2895600" cy="261917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descr="PTrack Energy Presentation 001"/>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r="24468" b="19435"/>
          <a:stretch/>
        </p:blipFill>
        <p:spPr bwMode="auto">
          <a:xfrm>
            <a:off x="6096000" y="2266950"/>
            <a:ext cx="3012114" cy="280962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3" name="Picture 5" descr="C:\Users\mattc\AppData\Local\Microsoft\Windows\Temporary Internet Files\Content.Outlook\1BLG815Z\photo 2 (5).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tretch/>
        </p:blipFill>
        <p:spPr bwMode="auto">
          <a:xfrm>
            <a:off x="0" y="1151706"/>
            <a:ext cx="3314537" cy="289177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8763601"/>
      </p:ext>
    </p:extLst>
  </p:cSld>
  <p:clrMapOvr>
    <a:masterClrMapping/>
  </p:clrMapOvr>
  <p:transition spd="slow">
    <p:push dir="u"/>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txBox="1">
            <a:spLocks/>
          </p:cNvSpPr>
          <p:nvPr/>
        </p:nvSpPr>
        <p:spPr bwMode="auto">
          <a:xfrm>
            <a:off x="2133600" y="590550"/>
            <a:ext cx="6150052"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ctr" eaLnBrk="1" hangingPunct="1"/>
            <a:r>
              <a:rPr lang="en-US" sz="3600" dirty="0" smtClean="0">
                <a:latin typeface="Calibri" pitchFamily="34" charset="0"/>
                <a:cs typeface="Arial" charset="0"/>
              </a:rPr>
              <a:t> Vehicle Fuel Usage and Dust Control</a:t>
            </a:r>
            <a:endParaRPr lang="en-US" sz="3600" dirty="0">
              <a:latin typeface="Calibri" pitchFamily="34" charset="0"/>
              <a:cs typeface="Arial" charset="0"/>
            </a:endParaRPr>
          </a:p>
        </p:txBody>
      </p:sp>
      <p:pic>
        <p:nvPicPr>
          <p:cNvPr id="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25353"/>
          <a:stretch/>
        </p:blipFill>
        <p:spPr bwMode="auto">
          <a:xfrm>
            <a:off x="0" y="1038714"/>
            <a:ext cx="3733800" cy="2726310"/>
          </a:xfrm>
          <a:prstGeom prst="rect">
            <a:avLst/>
          </a:prstGeom>
          <a:ln>
            <a:noFill/>
          </a:ln>
          <a:effectLst>
            <a:outerShdw blurRad="292100" dist="139700" dir="2700000" algn="tl" rotWithShape="0">
              <a:srgbClr val="333333">
                <a:alpha val="65000"/>
              </a:srgbClr>
            </a:outerShdw>
            <a:softEdge rad="4953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1"/>
          <p:cNvPicPr>
            <a:picLocks noChangeAspect="1"/>
          </p:cNvPicPr>
          <p:nvPr/>
        </p:nvPicPr>
        <p:blipFill>
          <a:blip r:embed="rId4"/>
          <a:stretch>
            <a:fillRect/>
          </a:stretch>
        </p:blipFill>
        <p:spPr>
          <a:xfrm>
            <a:off x="6629400" y="2309959"/>
            <a:ext cx="2622647" cy="2928201"/>
          </a:xfrm>
          <a:prstGeom prst="rect">
            <a:avLst/>
          </a:prstGeom>
          <a:ln>
            <a:noFill/>
          </a:ln>
          <a:effectLst>
            <a:softEdge rad="317500"/>
          </a:effectLst>
        </p:spPr>
      </p:pic>
      <p:pic>
        <p:nvPicPr>
          <p:cNvPr id="3" name="Picture 2"/>
          <p:cNvPicPr>
            <a:picLocks noChangeAspect="1"/>
          </p:cNvPicPr>
          <p:nvPr/>
        </p:nvPicPr>
        <p:blipFill>
          <a:blip r:embed="rId5"/>
          <a:stretch>
            <a:fillRect/>
          </a:stretch>
        </p:blipFill>
        <p:spPr>
          <a:xfrm>
            <a:off x="3479143" y="2190750"/>
            <a:ext cx="3150257" cy="2518624"/>
          </a:xfrm>
          <a:prstGeom prst="rect">
            <a:avLst/>
          </a:prstGeom>
          <a:effectLst>
            <a:softEdge rad="317500"/>
          </a:effectLst>
        </p:spPr>
      </p:pic>
    </p:spTree>
    <p:extLst>
      <p:ext uri="{BB962C8B-B14F-4D97-AF65-F5344CB8AC3E}">
        <p14:creationId xmlns:p14="http://schemas.microsoft.com/office/powerpoint/2010/main" val="3536494168"/>
      </p:ext>
    </p:extLst>
  </p:cSld>
  <p:clrMapOvr>
    <a:masterClrMapping/>
  </p:clrMapOvr>
  <p:transition spd="slow">
    <p:push dir="u"/>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descr="C:\Users\mattc\AppData\Local\Microsoft\Windows\Temporary Internet Files\Content.Outlook\1BLG815Z\photo 1 (14).JPG"/>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l="28594" t="16042" r="31250" b="22083"/>
          <a:stretch/>
        </p:blipFill>
        <p:spPr bwMode="auto">
          <a:xfrm>
            <a:off x="457200" y="1310552"/>
            <a:ext cx="3581400" cy="354125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5"/>
          <a:stretch>
            <a:fillRect/>
          </a:stretch>
        </p:blipFill>
        <p:spPr>
          <a:xfrm>
            <a:off x="4233894" y="1089746"/>
            <a:ext cx="4681095" cy="3762063"/>
          </a:xfrm>
          <a:prstGeom prst="rect">
            <a:avLst/>
          </a:prstGeom>
          <a:ln>
            <a:noFill/>
          </a:ln>
          <a:effectLst>
            <a:softEdge rad="317500"/>
          </a:effectLst>
        </p:spPr>
      </p:pic>
      <p:sp>
        <p:nvSpPr>
          <p:cNvPr id="6" name="Title 5"/>
          <p:cNvSpPr>
            <a:spLocks noGrp="1"/>
          </p:cNvSpPr>
          <p:nvPr>
            <p:ph type="title"/>
          </p:nvPr>
        </p:nvSpPr>
        <p:spPr>
          <a:xfrm>
            <a:off x="457200" y="205978"/>
            <a:ext cx="8229600" cy="1375172"/>
          </a:xfrm>
          <a:effectLst>
            <a:softEdge rad="31750"/>
          </a:effectLst>
        </p:spPr>
        <p:txBody>
          <a:bodyPr/>
          <a:lstStyle/>
          <a:p>
            <a:r>
              <a:rPr lang="en-US" dirty="0" smtClean="0"/>
              <a:t>Diesel Generators</a:t>
            </a:r>
            <a:endParaRPr lang="en-US" dirty="0"/>
          </a:p>
        </p:txBody>
      </p:sp>
      <p:sp>
        <p:nvSpPr>
          <p:cNvPr id="7" name="TextBox 6"/>
          <p:cNvSpPr txBox="1"/>
          <p:nvPr/>
        </p:nvSpPr>
        <p:spPr>
          <a:xfrm>
            <a:off x="6019800" y="1359716"/>
            <a:ext cx="1600200" cy="461665"/>
          </a:xfrm>
          <a:prstGeom prst="rect">
            <a:avLst/>
          </a:prstGeom>
          <a:noFill/>
        </p:spPr>
        <p:txBody>
          <a:bodyPr wrap="square" rtlCol="0">
            <a:spAutoFit/>
          </a:bodyPr>
          <a:lstStyle/>
          <a:p>
            <a:r>
              <a:rPr lang="en-US" sz="2400" b="1" cap="all" dirty="0" smtClean="0">
                <a:solidFill>
                  <a:schemeClr val="tx2">
                    <a:lumMod val="20000"/>
                    <a:lumOff val="80000"/>
                  </a:schemeClr>
                </a:solidFill>
              </a:rPr>
              <a:t>New</a:t>
            </a:r>
            <a:endParaRPr lang="en-US" sz="2400" b="1" cap="all" dirty="0">
              <a:solidFill>
                <a:schemeClr val="tx2">
                  <a:lumMod val="20000"/>
                  <a:lumOff val="80000"/>
                </a:schemeClr>
              </a:solidFill>
            </a:endParaRPr>
          </a:p>
        </p:txBody>
      </p:sp>
      <p:sp>
        <p:nvSpPr>
          <p:cNvPr id="10" name="Rectangle 9"/>
          <p:cNvSpPr/>
          <p:nvPr/>
        </p:nvSpPr>
        <p:spPr>
          <a:xfrm>
            <a:off x="1918322" y="2501058"/>
            <a:ext cx="583814" cy="369332"/>
          </a:xfrm>
          <a:prstGeom prst="rect">
            <a:avLst/>
          </a:prstGeom>
        </p:spPr>
        <p:txBody>
          <a:bodyPr wrap="none">
            <a:spAutoFit/>
          </a:bodyPr>
          <a:lstStyle/>
          <a:p>
            <a:r>
              <a:rPr lang="en-US" b="1" cap="all" dirty="0" smtClean="0">
                <a:solidFill>
                  <a:schemeClr val="tx2">
                    <a:lumMod val="20000"/>
                    <a:lumOff val="80000"/>
                  </a:schemeClr>
                </a:solidFill>
              </a:rPr>
              <a:t>Old</a:t>
            </a:r>
            <a:endParaRPr lang="en-US" b="1" cap="all" dirty="0">
              <a:solidFill>
                <a:schemeClr val="tx2">
                  <a:lumMod val="20000"/>
                  <a:lumOff val="80000"/>
                </a:schemeClr>
              </a:solidFill>
            </a:endParaRPr>
          </a:p>
        </p:txBody>
      </p:sp>
    </p:spTree>
    <p:extLst>
      <p:ext uri="{BB962C8B-B14F-4D97-AF65-F5344CB8AC3E}">
        <p14:creationId xmlns:p14="http://schemas.microsoft.com/office/powerpoint/2010/main" val="938445849"/>
      </p:ext>
    </p:extLst>
  </p:cSld>
  <p:clrMapOvr>
    <a:masterClrMapping/>
  </p:clrMapOvr>
  <p:transition spd="slow">
    <p:push dir="u"/>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38000"/>
                    </a14:imgEffect>
                  </a14:imgLayer>
                </a14:imgProps>
              </a:ext>
              <a:ext uri="{28A0092B-C50C-407E-A947-70E740481C1C}">
                <a14:useLocalDpi xmlns:a14="http://schemas.microsoft.com/office/drawing/2010/main" val="0"/>
              </a:ext>
            </a:extLst>
          </a:blip>
          <a:srcRect b="79725"/>
          <a:stretch/>
        </p:blipFill>
        <p:spPr bwMode="auto">
          <a:xfrm>
            <a:off x="2014100" y="126597"/>
            <a:ext cx="6444100" cy="15980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43000" y="1724607"/>
            <a:ext cx="7782439" cy="1247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4"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2383" y="2972188"/>
            <a:ext cx="8686800"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5"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8670" y="4523098"/>
            <a:ext cx="9232670" cy="6469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xmlns:p14="http://schemas.microsoft.com/office/powerpoint/2010/main">
        <mc:Choice Requires="p14">
          <p:contentPart p14:bwMode="auto" r:id="rId8">
            <p14:nvContentPartPr>
              <p14:cNvPr id="6" name="Ink 5"/>
              <p14:cNvContentPartPr/>
              <p14:nvPr/>
            </p14:nvContentPartPr>
            <p14:xfrm>
              <a:off x="5185340" y="2083461"/>
              <a:ext cx="3507480" cy="223560"/>
            </p14:xfrm>
          </p:contentPart>
        </mc:Choice>
        <mc:Fallback xmlns="">
          <p:pic>
            <p:nvPicPr>
              <p:cNvPr id="6" name="Ink 5"/>
              <p:cNvPicPr/>
              <p:nvPr/>
            </p:nvPicPr>
            <p:blipFill>
              <a:blip r:embed="rId9"/>
              <a:stretch>
                <a:fillRect/>
              </a:stretch>
            </p:blipFill>
            <p:spPr>
              <a:xfrm>
                <a:off x="5113340" y="1939461"/>
                <a:ext cx="3651480" cy="51156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9" name="Ink 8"/>
              <p14:cNvContentPartPr/>
              <p14:nvPr/>
            </p14:nvContentPartPr>
            <p14:xfrm>
              <a:off x="3148460" y="2298741"/>
              <a:ext cx="5440320" cy="226440"/>
            </p14:xfrm>
          </p:contentPart>
        </mc:Choice>
        <mc:Fallback xmlns="">
          <p:pic>
            <p:nvPicPr>
              <p:cNvPr id="9" name="Ink 8"/>
              <p:cNvPicPr/>
              <p:nvPr/>
            </p:nvPicPr>
            <p:blipFill>
              <a:blip r:embed="rId11"/>
              <a:stretch>
                <a:fillRect/>
              </a:stretch>
            </p:blipFill>
            <p:spPr>
              <a:xfrm>
                <a:off x="3076460" y="2154741"/>
                <a:ext cx="5584320" cy="51444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0" name="Ink 9"/>
              <p14:cNvContentPartPr/>
              <p14:nvPr/>
            </p14:nvContentPartPr>
            <p14:xfrm>
              <a:off x="2488580" y="2627061"/>
              <a:ext cx="1007280" cy="58680"/>
            </p14:xfrm>
          </p:contentPart>
        </mc:Choice>
        <mc:Fallback xmlns="">
          <p:pic>
            <p:nvPicPr>
              <p:cNvPr id="10" name="Ink 9"/>
              <p:cNvPicPr/>
              <p:nvPr/>
            </p:nvPicPr>
            <p:blipFill>
              <a:blip r:embed="rId13"/>
              <a:stretch>
                <a:fillRect/>
              </a:stretch>
            </p:blipFill>
            <p:spPr>
              <a:xfrm>
                <a:off x="2416580" y="2483061"/>
                <a:ext cx="1151280" cy="34668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1" name="Ink 10"/>
              <p14:cNvContentPartPr/>
              <p14:nvPr/>
            </p14:nvContentPartPr>
            <p14:xfrm>
              <a:off x="7002620" y="2597181"/>
              <a:ext cx="1574640" cy="124560"/>
            </p14:xfrm>
          </p:contentPart>
        </mc:Choice>
        <mc:Fallback xmlns="">
          <p:pic>
            <p:nvPicPr>
              <p:cNvPr id="11" name="Ink 10"/>
              <p:cNvPicPr/>
              <p:nvPr/>
            </p:nvPicPr>
            <p:blipFill>
              <a:blip r:embed="rId15"/>
              <a:stretch>
                <a:fillRect/>
              </a:stretch>
            </p:blipFill>
            <p:spPr>
              <a:xfrm>
                <a:off x="6930620" y="2453181"/>
                <a:ext cx="1718640" cy="41256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2" name="Ink 11"/>
              <p14:cNvContentPartPr/>
              <p14:nvPr/>
            </p14:nvContentPartPr>
            <p14:xfrm>
              <a:off x="2511620" y="2734701"/>
              <a:ext cx="4965840" cy="201240"/>
            </p14:xfrm>
          </p:contentPart>
        </mc:Choice>
        <mc:Fallback xmlns="">
          <p:pic>
            <p:nvPicPr>
              <p:cNvPr id="12" name="Ink 11"/>
              <p:cNvPicPr/>
              <p:nvPr/>
            </p:nvPicPr>
            <p:blipFill>
              <a:blip r:embed="rId17"/>
              <a:stretch>
                <a:fillRect/>
              </a:stretch>
            </p:blipFill>
            <p:spPr>
              <a:xfrm>
                <a:off x="2439620" y="2590701"/>
                <a:ext cx="5109840" cy="48924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13" name="Ink 12"/>
              <p14:cNvContentPartPr/>
              <p14:nvPr/>
            </p14:nvContentPartPr>
            <p14:xfrm>
              <a:off x="2014100" y="3727221"/>
              <a:ext cx="6296760" cy="139320"/>
            </p14:xfrm>
          </p:contentPart>
        </mc:Choice>
        <mc:Fallback xmlns="">
          <p:pic>
            <p:nvPicPr>
              <p:cNvPr id="13" name="Ink 12"/>
              <p:cNvPicPr/>
              <p:nvPr/>
            </p:nvPicPr>
            <p:blipFill>
              <a:blip r:embed="rId19"/>
              <a:stretch>
                <a:fillRect/>
              </a:stretch>
            </p:blipFill>
            <p:spPr>
              <a:xfrm>
                <a:off x="1942100" y="3583221"/>
                <a:ext cx="6440760" cy="42732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15" name="Ink 14"/>
              <p14:cNvContentPartPr/>
              <p14:nvPr/>
            </p14:nvContentPartPr>
            <p14:xfrm>
              <a:off x="555740" y="4838181"/>
              <a:ext cx="8276040" cy="90000"/>
            </p14:xfrm>
          </p:contentPart>
        </mc:Choice>
        <mc:Fallback xmlns="">
          <p:pic>
            <p:nvPicPr>
              <p:cNvPr id="15" name="Ink 14"/>
              <p:cNvPicPr/>
              <p:nvPr/>
            </p:nvPicPr>
            <p:blipFill>
              <a:blip r:embed="rId21"/>
              <a:stretch>
                <a:fillRect/>
              </a:stretch>
            </p:blipFill>
            <p:spPr>
              <a:xfrm>
                <a:off x="483740" y="4694181"/>
                <a:ext cx="8420040" cy="37800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17" name="Ink 16"/>
              <p14:cNvContentPartPr/>
              <p14:nvPr/>
            </p14:nvContentPartPr>
            <p14:xfrm>
              <a:off x="1238660" y="5011701"/>
              <a:ext cx="1076760" cy="83520"/>
            </p14:xfrm>
          </p:contentPart>
        </mc:Choice>
        <mc:Fallback xmlns="">
          <p:pic>
            <p:nvPicPr>
              <p:cNvPr id="17" name="Ink 16"/>
              <p:cNvPicPr/>
              <p:nvPr/>
            </p:nvPicPr>
            <p:blipFill>
              <a:blip r:embed="rId23"/>
              <a:stretch>
                <a:fillRect/>
              </a:stretch>
            </p:blipFill>
            <p:spPr>
              <a:xfrm>
                <a:off x="1166660" y="4867701"/>
                <a:ext cx="1220760" cy="371520"/>
              </a:xfrm>
              <a:prstGeom prst="rect">
                <a:avLst/>
              </a:prstGeom>
            </p:spPr>
          </p:pic>
        </mc:Fallback>
      </mc:AlternateContent>
      <p:sp>
        <p:nvSpPr>
          <p:cNvPr id="3" name="Title 1"/>
          <p:cNvSpPr txBox="1">
            <a:spLocks/>
          </p:cNvSpPr>
          <p:nvPr/>
        </p:nvSpPr>
        <p:spPr bwMode="auto">
          <a:xfrm>
            <a:off x="402383" y="677784"/>
            <a:ext cx="7873635" cy="796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ctr" eaLnBrk="1" hangingPunct="1"/>
            <a:endParaRPr lang="en-US" sz="3600" dirty="0">
              <a:solidFill>
                <a:schemeClr val="bg1"/>
              </a:solidFill>
              <a:latin typeface="Calibri" pitchFamily="34" charset="0"/>
              <a:cs typeface="Arial" charset="0"/>
            </a:endParaRPr>
          </a:p>
        </p:txBody>
      </p:sp>
    </p:spTree>
    <p:extLst>
      <p:ext uri="{BB962C8B-B14F-4D97-AF65-F5344CB8AC3E}">
        <p14:creationId xmlns:p14="http://schemas.microsoft.com/office/powerpoint/2010/main" val="732714622"/>
      </p:ext>
    </p:extLst>
  </p:cSld>
  <p:clrMapOvr>
    <a:masterClrMapping/>
  </p:clrMapOvr>
  <p:transition spd="slow">
    <p:push dir="u"/>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 and A (Air Permit Related)</a:t>
            </a:r>
            <a:endParaRPr lang="en-US" dirty="0"/>
          </a:p>
        </p:txBody>
      </p:sp>
      <p:sp>
        <p:nvSpPr>
          <p:cNvPr id="3" name="Text Placeholder 2"/>
          <p:cNvSpPr>
            <a:spLocks noGrp="1"/>
          </p:cNvSpPr>
          <p:nvPr>
            <p:ph type="body" idx="1"/>
          </p:nvPr>
        </p:nvSpPr>
        <p:spPr/>
        <p:txBody>
          <a:bodyPr/>
          <a:lstStyle/>
          <a:p>
            <a:r>
              <a:rPr lang="en-US" dirty="0" smtClean="0"/>
              <a:t>Questions from AQDX</a:t>
            </a:r>
            <a:endParaRPr lang="en-US" dirty="0"/>
          </a:p>
        </p:txBody>
      </p:sp>
      <p:sp>
        <p:nvSpPr>
          <p:cNvPr id="4" name="Content Placeholder 3"/>
          <p:cNvSpPr>
            <a:spLocks noGrp="1"/>
          </p:cNvSpPr>
          <p:nvPr>
            <p:ph sz="half" idx="2"/>
          </p:nvPr>
        </p:nvSpPr>
        <p:spPr/>
        <p:txBody>
          <a:bodyPr/>
          <a:lstStyle/>
          <a:p>
            <a:r>
              <a:rPr lang="en-US" dirty="0"/>
              <a:t>I have a question about the new emergency generator you are adding, as per your application for a minor mod of permit #020084</a:t>
            </a:r>
            <a:r>
              <a:rPr lang="en-US" dirty="0" smtClean="0"/>
              <a:t>.</a:t>
            </a:r>
            <a:endParaRPr lang="en-US" dirty="0"/>
          </a:p>
          <a:p>
            <a:r>
              <a:rPr lang="en-US" dirty="0"/>
              <a:t>The application states that it is a Tier 3. Since the application shows only the date of installation, we will need the date of manufacture of this engine.</a:t>
            </a:r>
          </a:p>
        </p:txBody>
      </p:sp>
      <p:sp>
        <p:nvSpPr>
          <p:cNvPr id="5" name="Text Placeholder 4"/>
          <p:cNvSpPr>
            <a:spLocks noGrp="1"/>
          </p:cNvSpPr>
          <p:nvPr>
            <p:ph type="body" sz="quarter" idx="3"/>
          </p:nvPr>
        </p:nvSpPr>
        <p:spPr/>
        <p:txBody>
          <a:bodyPr/>
          <a:lstStyle/>
          <a:p>
            <a:r>
              <a:rPr lang="en-US" dirty="0" smtClean="0"/>
              <a:t>PING Answers</a:t>
            </a:r>
            <a:endParaRPr lang="en-US" dirty="0"/>
          </a:p>
        </p:txBody>
      </p:sp>
      <p:sp>
        <p:nvSpPr>
          <p:cNvPr id="6" name="Content Placeholder 5"/>
          <p:cNvSpPr>
            <a:spLocks noGrp="1"/>
          </p:cNvSpPr>
          <p:nvPr>
            <p:ph sz="quarter" idx="4"/>
          </p:nvPr>
        </p:nvSpPr>
        <p:spPr>
          <a:xfrm>
            <a:off x="4724400" y="1631156"/>
            <a:ext cx="3962404" cy="2963466"/>
          </a:xfrm>
        </p:spPr>
        <p:txBody>
          <a:bodyPr>
            <a:normAutofit/>
          </a:bodyPr>
          <a:lstStyle/>
          <a:p>
            <a:r>
              <a:rPr lang="en-US" dirty="0" smtClean="0"/>
              <a:t>Attached </a:t>
            </a:r>
            <a:r>
              <a:rPr lang="en-US" dirty="0"/>
              <a:t>showing that it is Tier 3  EPA Certified in the spec sheet section.).  </a:t>
            </a:r>
            <a:endParaRPr lang="en-US" dirty="0" smtClean="0"/>
          </a:p>
          <a:p>
            <a:r>
              <a:rPr lang="en-US" dirty="0" smtClean="0"/>
              <a:t>I </a:t>
            </a:r>
            <a:r>
              <a:rPr lang="en-US" dirty="0"/>
              <a:t>do not see the actual date of manufacture for the engine, so I requested this from our installation contractor and I will send this to you as soon as received.</a:t>
            </a:r>
          </a:p>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9</a:t>
            </a:fld>
            <a:endParaRPr lang="en-US" dirty="0"/>
          </a:p>
        </p:txBody>
      </p:sp>
    </p:spTree>
    <p:extLst>
      <p:ext uri="{BB962C8B-B14F-4D97-AF65-F5344CB8AC3E}">
        <p14:creationId xmlns:p14="http://schemas.microsoft.com/office/powerpoint/2010/main" val="3226922545"/>
      </p:ext>
    </p:extLst>
  </p:cSld>
  <p:clrMapOvr>
    <a:masterClrMapping/>
  </p:clrMapOvr>
  <p:transition spd="slow">
    <p:push dir="u"/>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D01C7651833F64099D016C474C998BD" ma:contentTypeVersion="9" ma:contentTypeDescription="Create a new document." ma:contentTypeScope="" ma:versionID="87f90ac667f3460288200af7563b505d">
  <xsd:schema xmlns:xsd="http://www.w3.org/2001/XMLSchema" xmlns:xs="http://www.w3.org/2001/XMLSchema" xmlns:p="http://schemas.microsoft.com/office/2006/metadata/properties" xmlns:ns2="42d5b905-e5c2-401f-9d7f-27246da64de4" xmlns:ns3="96b2a751-2e51-4493-af53-1c3b992c49df" targetNamespace="http://schemas.microsoft.com/office/2006/metadata/properties" ma:root="true" ma:fieldsID="4ffd3ec7a28b5f95e23004d04d372571" ns2:_="" ns3:_="">
    <xsd:import namespace="42d5b905-e5c2-401f-9d7f-27246da64de4"/>
    <xsd:import namespace="96b2a751-2e51-4493-af53-1c3b992c49df"/>
    <xsd:element name="properties">
      <xsd:complexType>
        <xsd:sequence>
          <xsd:element name="documentManagement">
            <xsd:complexType>
              <xsd:all>
                <xsd:element ref="ns2:_dlc_DocId" minOccurs="0"/>
                <xsd:element ref="ns2:_dlc_DocIdUrl" minOccurs="0"/>
                <xsd:element ref="ns2:_dlc_DocIdPersistId" minOccurs="0"/>
                <xsd:element ref="ns3:fa56273ebf2846b8a915e3981eaff9bf" minOccurs="0"/>
                <xsd:element ref="ns2:TaxCatchAll" minOccurs="0"/>
                <xsd:element ref="ns3:nb522ad4c0b64dcba7df84ed5b5b8c2a" minOccurs="0"/>
                <xsd:element ref="ns3:Launch_x0020_Quarter" minOccurs="0"/>
                <xsd:element ref="ns3:Launch_x0020_Year"/>
                <xsd:element ref="ns3:Purpose"/>
                <xsd:element ref="ns3:Delivery_x0020_Area"/>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2d5b905-e5c2-401f-9d7f-27246da64de4"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TaxCatchAll" ma:index="13" nillable="true" ma:displayName="Taxonomy Catch All Column" ma:hidden="true" ma:list="{3aae6b82-88f6-4ec3-bc52-69c42ad9e14d}" ma:internalName="TaxCatchAll" ma:showField="CatchAllData" ma:web="ded8a8d1-69a4-4745-9ad8-c637b2ebdbaf">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96b2a751-2e51-4493-af53-1c3b992c49df" elementFormDefault="qualified">
    <xsd:import namespace="http://schemas.microsoft.com/office/2006/documentManagement/types"/>
    <xsd:import namespace="http://schemas.microsoft.com/office/infopath/2007/PartnerControls"/>
    <xsd:element name="fa56273ebf2846b8a915e3981eaff9bf" ma:index="12" ma:taxonomy="true" ma:internalName="fa56273ebf2846b8a915e3981eaff9bf" ma:taxonomyFieldName="Code_x002f_Mktg_x0020_Name" ma:displayName="Code/Mktg Name" ma:default="" ma:fieldId="{fa56273e-bf28-46b8-a915-e3981eaff9bf}" ma:sspId="bbc564ad-2a53-4ad3-b275-5bf137634457" ma:termSetId="1377631e-0c55-4345-9792-140e46b6e302" ma:anchorId="00000000-0000-0000-0000-000000000000" ma:open="false" ma:isKeyword="false">
      <xsd:complexType>
        <xsd:sequence>
          <xsd:element ref="pc:Terms" minOccurs="0" maxOccurs="1"/>
        </xsd:sequence>
      </xsd:complexType>
    </xsd:element>
    <xsd:element name="nb522ad4c0b64dcba7df84ed5b5b8c2a" ma:index="15" ma:taxonomy="true" ma:internalName="nb522ad4c0b64dcba7df84ed5b5b8c2a" ma:taxonomyFieldName="Product" ma:displayName="Product" ma:default="" ma:fieldId="{7b522ad4-c0b6-4dcb-a7df-84ed5b5b8c2a}" ma:sspId="bbc564ad-2a53-4ad3-b275-5bf137634457" ma:termSetId="a78bfe5f-d5dd-4fa9-adf7-efe454ee296a" ma:anchorId="00000000-0000-0000-0000-000000000000" ma:open="false" ma:isKeyword="false">
      <xsd:complexType>
        <xsd:sequence>
          <xsd:element ref="pc:Terms" minOccurs="0" maxOccurs="1"/>
        </xsd:sequence>
      </xsd:complexType>
    </xsd:element>
    <xsd:element name="Launch_x0020_Quarter" ma:index="16" nillable="true" ma:displayName="Launch Quarter" ma:format="Dropdown" ma:internalName="Launch_x0020_Quarter">
      <xsd:simpleType>
        <xsd:restriction base="dms:Choice">
          <xsd:enumeration value="Q1"/>
          <xsd:enumeration value="Q2"/>
          <xsd:enumeration value="Q3"/>
          <xsd:enumeration value="Q4"/>
        </xsd:restriction>
      </xsd:simpleType>
    </xsd:element>
    <xsd:element name="Launch_x0020_Year" ma:index="17" ma:displayName="Launch Year" ma:format="Dropdown" ma:internalName="Launch_x0020_Year">
      <xsd:simpleType>
        <xsd:restriction base="dms:Choice">
          <xsd:enumeration value="2030"/>
          <xsd:enumeration value="2029"/>
          <xsd:enumeration value="2028"/>
          <xsd:enumeration value="2027"/>
          <xsd:enumeration value="2026"/>
          <xsd:enumeration value="2025"/>
          <xsd:enumeration value="2024"/>
          <xsd:enumeration value="2023"/>
          <xsd:enumeration value="2022"/>
          <xsd:enumeration value="2021"/>
          <xsd:enumeration value="2020"/>
          <xsd:enumeration value="2019"/>
          <xsd:enumeration value="2018"/>
          <xsd:enumeration value="2017"/>
          <xsd:enumeration value="2016"/>
          <xsd:enumeration value="2015"/>
          <xsd:enumeration value="2014"/>
          <xsd:enumeration value="2013"/>
          <xsd:enumeration value="2012"/>
          <xsd:enumeration value="2011"/>
          <xsd:enumeration value="2010"/>
        </xsd:restriction>
      </xsd:simpleType>
    </xsd:element>
    <xsd:element name="Purpose" ma:index="18" ma:displayName="Purpose" ma:format="Dropdown" ma:internalName="Purpose">
      <xsd:simpleType>
        <xsd:restriction base="dms:Choice">
          <xsd:enumeration value="Quality"/>
          <xsd:enumeration value="Safety"/>
          <xsd:enumeration value="Ergonomics"/>
          <xsd:enumeration value="Labor"/>
          <xsd:enumeration value="Material"/>
          <xsd:enumeration value="Maintenance"/>
          <xsd:enumeration value="Product Launch"/>
          <xsd:enumeration value="Innov. Tech Push"/>
        </xsd:restriction>
      </xsd:simpleType>
    </xsd:element>
    <xsd:element name="Delivery_x0020_Area" ma:index="19" ma:displayName="Delivery Area" ma:format="Dropdown" ma:internalName="Delivery_x0020_Area">
      <xsd:simpleType>
        <xsd:restriction base="dms:Choice">
          <xsd:enumeration value="Shafting"/>
          <xsd:enumeration value="Curing"/>
          <xsd:enumeration value="Saw Cut"/>
          <xsd:enumeration value="Ferrule Grinding"/>
          <xsd:enumeration value="Taping"/>
          <xsd:enumeration value="Gripping"/>
          <xsd:enumeration value="SW Scale"/>
          <xsd:enumeration value="Epoxy"/>
          <xsd:enumeration value="Hot Melt"/>
          <xsd:enumeration value="CTP Weight"/>
          <xsd:enumeration value="Inspection"/>
          <xsd:enumeration value="Taping"/>
          <xsd:enumeration value="Cleaning"/>
          <xsd:enumeration value="Boxing"/>
          <xsd:enumeration value="Laser Marking"/>
          <xsd:enumeration value="Kitting"/>
          <xsd:enumeration value="Loft and Lie"/>
          <xsd:enumeration value="Other"/>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dlc_DocId xmlns="42d5b905-e5c2-401f-9d7f-27246da64de4">Y4NVP7JP2ZDE-2042898836-28</_dlc_DocId>
    <_dlc_DocIdUrl xmlns="42d5b905-e5c2-401f-9d7f-27246da64de4">
      <Url>http://pinglinks.karsten.com/pdc/content/_layouts/DocIdRedir.aspx?ID=Y4NVP7JP2ZDE-2042898836-28</Url>
      <Description>Y4NVP7JP2ZDE-2042898836-28</Description>
    </_dlc_DocIdUrl>
    <Launch_x0020_Year xmlns="96b2a751-2e51-4493-af53-1c3b992c49df">2017</Launch_x0020_Year>
    <Launch_x0020_Quarter xmlns="96b2a751-2e51-4493-af53-1c3b992c49df">Q3</Launch_x0020_Quarter>
    <nb522ad4c0b64dcba7df84ed5b5b8c2a xmlns="96b2a751-2e51-4493-af53-1c3b992c49df">
      <Terms xmlns="http://schemas.microsoft.com/office/infopath/2007/PartnerControls">
        <TermInfo xmlns="http://schemas.microsoft.com/office/infopath/2007/PartnerControls">
          <TermName xmlns="http://schemas.microsoft.com/office/infopath/2007/PartnerControls">NA</TermName>
          <TermId xmlns="http://schemas.microsoft.com/office/infopath/2007/PartnerControls">0444317c-bcbf-41ac-97da-c1c6629340e3</TermId>
        </TermInfo>
      </Terms>
    </nb522ad4c0b64dcba7df84ed5b5b8c2a>
    <fa56273ebf2846b8a915e3981eaff9bf xmlns="96b2a751-2e51-4493-af53-1c3b992c49df">
      <Terms xmlns="http://schemas.microsoft.com/office/infopath/2007/PartnerControls">
        <TermInfo xmlns="http://schemas.microsoft.com/office/infopath/2007/PartnerControls">
          <TermName xmlns="http://schemas.microsoft.com/office/infopath/2007/PartnerControls">NA</TermName>
          <TermId xmlns="http://schemas.microsoft.com/office/infopath/2007/PartnerControls">11833c51-3165-4c11-aed2-c375d15529df</TermId>
        </TermInfo>
      </Terms>
    </fa56273ebf2846b8a915e3981eaff9bf>
    <Purpose xmlns="96b2a751-2e51-4493-af53-1c3b992c49df">Labor</Purpose>
    <TaxCatchAll xmlns="42d5b905-e5c2-401f-9d7f-27246da64de4">
      <Value>84</Value>
      <Value>68</Value>
    </TaxCatchAll>
    <Delivery_x0020_Area xmlns="96b2a751-2e51-4493-af53-1c3b992c49df">Other</Delivery_x0020_Area>
  </documentManagement>
</p:properties>
</file>

<file path=customXml/item4.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35EE21B8-FA26-41FF-AF1C-0B0FE6FC635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2d5b905-e5c2-401f-9d7f-27246da64de4"/>
    <ds:schemaRef ds:uri="96b2a751-2e51-4493-af53-1c3b992c49d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169E0EF3-303E-471F-98E0-FA89369FA806}">
  <ds:schemaRefs>
    <ds:schemaRef ds:uri="http://schemas.microsoft.com/sharepoint/v3/contenttype/forms"/>
  </ds:schemaRefs>
</ds:datastoreItem>
</file>

<file path=customXml/itemProps3.xml><?xml version="1.0" encoding="utf-8"?>
<ds:datastoreItem xmlns:ds="http://schemas.openxmlformats.org/officeDocument/2006/customXml" ds:itemID="{D5C8FD76-BC1B-48C1-A5C4-751FE74EEDC2}">
  <ds:schemaRefs>
    <ds:schemaRef ds:uri="42d5b905-e5c2-401f-9d7f-27246da64de4"/>
    <ds:schemaRef ds:uri="http://purl.org/dc/terms/"/>
    <ds:schemaRef ds:uri="http://schemas.openxmlformats.org/package/2006/metadata/core-properties"/>
    <ds:schemaRef ds:uri="http://purl.org/dc/dcmitype/"/>
    <ds:schemaRef ds:uri="http://schemas.microsoft.com/office/2006/documentManagement/types"/>
    <ds:schemaRef ds:uri="http://purl.org/dc/elements/1.1/"/>
    <ds:schemaRef ds:uri="http://schemas.microsoft.com/office/2006/metadata/properties"/>
    <ds:schemaRef ds:uri="http://schemas.microsoft.com/office/infopath/2007/PartnerControls"/>
    <ds:schemaRef ds:uri="96b2a751-2e51-4493-af53-1c3b992c49df"/>
    <ds:schemaRef ds:uri="http://www.w3.org/XML/1998/namespace"/>
  </ds:schemaRefs>
</ds:datastoreItem>
</file>

<file path=customXml/itemProps4.xml><?xml version="1.0" encoding="utf-8"?>
<ds:datastoreItem xmlns:ds="http://schemas.openxmlformats.org/officeDocument/2006/customXml" ds:itemID="{6B5FF9E1-A21A-482F-8217-C8A833339B45}">
  <ds:schemaRefs>
    <ds:schemaRef ds:uri="http://schemas.microsoft.com/sharepoint/events"/>
  </ds:schemaRefs>
</ds:datastoreItem>
</file>

<file path=docProps/app.xml><?xml version="1.0" encoding="utf-8"?>
<Properties xmlns="http://schemas.openxmlformats.org/officeDocument/2006/extended-properties" xmlns:vt="http://schemas.openxmlformats.org/officeDocument/2006/docPropsVTypes">
  <TotalTime>65308</TotalTime>
  <Words>931</Words>
  <Application>Microsoft Office PowerPoint</Application>
  <PresentationFormat>On-screen Show (16:9)</PresentationFormat>
  <Paragraphs>98</Paragraphs>
  <Slides>18</Slides>
  <Notes>7</Notes>
  <HiddenSlides>0</HiddenSlides>
  <MMClips>0</MMClips>
  <ScaleCrop>false</ScaleCrop>
  <HeadingPairs>
    <vt:vector size="4" baseType="variant">
      <vt:variant>
        <vt:lpstr>Theme</vt:lpstr>
      </vt:variant>
      <vt:variant>
        <vt:i4>1</vt:i4>
      </vt:variant>
      <vt:variant>
        <vt:lpstr>Slide Titles</vt:lpstr>
      </vt:variant>
      <vt:variant>
        <vt:i4>18</vt:i4>
      </vt:variant>
    </vt:vector>
  </HeadingPairs>
  <TitlesOfParts>
    <vt:vector size="19" baseType="lpstr">
      <vt:lpstr>Office Theme</vt:lpstr>
      <vt:lpstr>New Equipment Considerations</vt:lpstr>
      <vt:lpstr>Non-Title V Air Permit PING Major Activities</vt:lpstr>
      <vt:lpstr>Solvents Used In Assembly</vt:lpstr>
      <vt:lpstr>Painting related activities</vt:lpstr>
      <vt:lpstr>PowerPoint Presentation</vt:lpstr>
      <vt:lpstr>PowerPoint Presentation</vt:lpstr>
      <vt:lpstr>Diesel Generators</vt:lpstr>
      <vt:lpstr>PowerPoint Presentation</vt:lpstr>
      <vt:lpstr>Q and A (Air Permit Related)</vt:lpstr>
      <vt:lpstr>Q and A (Air Permit Related)</vt:lpstr>
      <vt:lpstr>NR and A (Air Permit Related)</vt:lpstr>
      <vt:lpstr>Q and A (Air Permit Related)</vt:lpstr>
      <vt:lpstr>Q and A (Air Permit Related)</vt:lpstr>
      <vt:lpstr>R and A (Air Permit Related)</vt:lpstr>
      <vt:lpstr>Other Changes (Not directly related to Non-Title V)</vt:lpstr>
      <vt:lpstr>Other Changes (Not directly related to Non-Title V)</vt:lpstr>
      <vt:lpstr>Conclusions - Learn Be Proactive   (Top 3 new AQ Rules)</vt:lpstr>
      <vt:lpstr>Comments, Questions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Product Development Team Meeting</dc:title>
  <dc:creator>Marty Jertson (5428)</dc:creator>
  <cp:lastModifiedBy>jimth</cp:lastModifiedBy>
  <cp:revision>2851</cp:revision>
  <cp:lastPrinted>2017-07-31T17:01:11Z</cp:lastPrinted>
  <dcterms:created xsi:type="dcterms:W3CDTF">2006-08-16T00:00:00Z</dcterms:created>
  <dcterms:modified xsi:type="dcterms:W3CDTF">2018-02-02T21:37:43Z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dlc_DocIdItemGuid">
    <vt:lpwstr>99bf2a2d-cdd5-4337-b9b3-b5bbeae4aedd</vt:lpwstr>
  </property>
  <property fmtid="{D5CDD505-2E9C-101B-9397-08002B2CF9AE}" pid="3" name="ContentTypeId">
    <vt:lpwstr>0x0101004D01C7651833F64099D016C474C998BD</vt:lpwstr>
  </property>
  <property fmtid="{D5CDD505-2E9C-101B-9397-08002B2CF9AE}" pid="4" name="Meeting Date">
    <vt:filetime>2014-11-25T15:30:00Z</vt:filetime>
  </property>
  <property fmtid="{D5CDD505-2E9C-101B-9397-08002B2CF9AE}" pid="5" name="Product">
    <vt:lpwstr>68;#NA|0444317c-bcbf-41ac-97da-c1c6629340e3</vt:lpwstr>
  </property>
  <property fmtid="{D5CDD505-2E9C-101B-9397-08002B2CF9AE}" pid="6" name="Code/Mktg Name">
    <vt:lpwstr>84;#NA|11833c51-3165-4c11-aed2-c375d15529df</vt:lpwstr>
  </property>
</Properties>
</file>